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794" r:id="rId1"/>
  </p:sldMasterIdLst>
  <p:notesMasterIdLst>
    <p:notesMasterId r:id="rId17"/>
  </p:notesMasterIdLst>
  <p:sldIdLst>
    <p:sldId id="256" r:id="rId2"/>
    <p:sldId id="257" r:id="rId3"/>
    <p:sldId id="260" r:id="rId4"/>
    <p:sldId id="261" r:id="rId5"/>
    <p:sldId id="262" r:id="rId6"/>
    <p:sldId id="270" r:id="rId7"/>
    <p:sldId id="263" r:id="rId8"/>
    <p:sldId id="264" r:id="rId9"/>
    <p:sldId id="266" r:id="rId10"/>
    <p:sldId id="269" r:id="rId11"/>
    <p:sldId id="267" r:id="rId12"/>
    <p:sldId id="268" r:id="rId13"/>
    <p:sldId id="258" r:id="rId14"/>
    <p:sldId id="265" r:id="rId15"/>
    <p:sldId id="259" r:id="rId16"/>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67F7C4E-53F5-45A6-8BDB-ABD869EEBB84}">
  <a:tblStyle styleId="{767F7C4E-53F5-45A6-8BDB-ABD869EEBB8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9" d="100"/>
          <a:sy n="89" d="100"/>
        </p:scale>
        <p:origin x="644" y="5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png>
</file>

<file path=ppt/media/image5.png>
</file>

<file path=ppt/media/image6.jpg>
</file>

<file path=ppt/media/image7.jpg>
</file>

<file path=ppt/media/image8.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c071be590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c071be590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c071be5903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c071be5903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c071be5903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c071be5903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96452" y="841772"/>
            <a:ext cx="6751097" cy="1790700"/>
          </a:xfrm>
        </p:spPr>
        <p:txBody>
          <a:bodyPr anchor="b">
            <a:normAutofit/>
          </a:bodyPr>
          <a:lstStyle>
            <a:lvl1pPr algn="ctr">
              <a:defRPr sz="3600"/>
            </a:lvl1pPr>
          </a:lstStyle>
          <a:p>
            <a:r>
              <a:rPr lang="en-US"/>
              <a:t>Click to edit Master title style</a:t>
            </a:r>
            <a:endParaRPr lang="en-US" dirty="0"/>
          </a:p>
        </p:txBody>
      </p:sp>
      <p:sp>
        <p:nvSpPr>
          <p:cNvPr id="3" name="Subtitle 2"/>
          <p:cNvSpPr>
            <a:spLocks noGrp="1"/>
          </p:cNvSpPr>
          <p:nvPr>
            <p:ph type="subTitle" idx="1"/>
          </p:nvPr>
        </p:nvSpPr>
        <p:spPr>
          <a:xfrm>
            <a:off x="1196452" y="2701528"/>
            <a:ext cx="6751097"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3/16/2022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010226829"/>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355" y="3217030"/>
            <a:ext cx="7775673" cy="614516"/>
          </a:xfrm>
        </p:spPr>
        <p:txBody>
          <a:bodyPr anchor="b">
            <a:normAutofit/>
          </a:bodyPr>
          <a:lstStyle>
            <a:lvl1pPr>
              <a:defRPr sz="21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5355" y="465991"/>
            <a:ext cx="7775673" cy="2534801"/>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685346" y="3831546"/>
            <a:ext cx="7774499" cy="511854"/>
          </a:xfrm>
        </p:spPr>
        <p:txBody>
          <a:bodyPr>
            <a:normAutofit/>
          </a:bodyPr>
          <a:lstStyle>
            <a:lvl1pPr marL="0" indent="0" algn="ctr">
              <a:buNone/>
              <a:defRPr sz="13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3/16/2022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389424576"/>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346" y="457201"/>
            <a:ext cx="7765322" cy="2568644"/>
          </a:xfrm>
        </p:spPr>
        <p:txBody>
          <a:bodyPr anchor="ctr"/>
          <a:lstStyle>
            <a:lvl1pPr>
              <a:defRPr sz="2400"/>
            </a:lvl1pPr>
          </a:lstStyle>
          <a:p>
            <a:r>
              <a:rPr lang="en-US"/>
              <a:t>Click to edit Master title style</a:t>
            </a:r>
            <a:endParaRPr lang="en-US" dirty="0"/>
          </a:p>
        </p:txBody>
      </p:sp>
      <p:sp>
        <p:nvSpPr>
          <p:cNvPr id="4" name="Text Placeholder 3"/>
          <p:cNvSpPr>
            <a:spLocks noGrp="1"/>
          </p:cNvSpPr>
          <p:nvPr>
            <p:ph type="body" sz="half" idx="2"/>
          </p:nvPr>
        </p:nvSpPr>
        <p:spPr>
          <a:xfrm>
            <a:off x="685347" y="3153615"/>
            <a:ext cx="7765321" cy="1194140"/>
          </a:xfrm>
        </p:spPr>
        <p:txBody>
          <a:bodyPr anchor="ctr"/>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3/16/2022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056125340"/>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84659" y="457200"/>
            <a:ext cx="6977064" cy="2244678"/>
          </a:xfrm>
        </p:spPr>
        <p:txBody>
          <a:bodyPr anchor="ctr"/>
          <a:lstStyle>
            <a:lvl1pPr>
              <a:defRPr sz="2400"/>
            </a:lvl1pPr>
          </a:lstStyle>
          <a:p>
            <a:r>
              <a:rPr lang="en-US"/>
              <a:t>Click to edit Master title style</a:t>
            </a:r>
            <a:endParaRPr lang="en-US" dirty="0"/>
          </a:p>
        </p:txBody>
      </p:sp>
      <p:sp>
        <p:nvSpPr>
          <p:cNvPr id="12" name="Text Placeholder 3"/>
          <p:cNvSpPr>
            <a:spLocks noGrp="1"/>
          </p:cNvSpPr>
          <p:nvPr>
            <p:ph type="body" sz="half" idx="13"/>
          </p:nvPr>
        </p:nvSpPr>
        <p:spPr>
          <a:xfrm>
            <a:off x="1290484" y="2707524"/>
            <a:ext cx="6564224" cy="320109"/>
          </a:xfrm>
        </p:spPr>
        <p:txBody>
          <a:bodyPr anchor="t">
            <a:normAutofit/>
          </a:bodyPr>
          <a:lstStyle>
            <a:lvl1pPr marL="0" indent="0" algn="r">
              <a:buNone/>
              <a:defRPr sz="10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4" name="Text Placeholder 3"/>
          <p:cNvSpPr>
            <a:spLocks noGrp="1"/>
          </p:cNvSpPr>
          <p:nvPr>
            <p:ph type="body" sz="half" idx="2"/>
          </p:nvPr>
        </p:nvSpPr>
        <p:spPr>
          <a:xfrm>
            <a:off x="685345" y="3153616"/>
            <a:ext cx="7765322" cy="1189785"/>
          </a:xfrm>
        </p:spPr>
        <p:txBody>
          <a:bodyPr anchor="ctr">
            <a:normAutofit/>
          </a:bodyPr>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3/16/2022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
        <p:nvSpPr>
          <p:cNvPr id="11" name="TextBox 10"/>
          <p:cNvSpPr txBox="1"/>
          <p:nvPr/>
        </p:nvSpPr>
        <p:spPr>
          <a:xfrm>
            <a:off x="627459" y="551431"/>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6000" dirty="0">
                <a:solidFill>
                  <a:schemeClr val="tx1"/>
                </a:solidFill>
                <a:effectLst/>
              </a:rPr>
              <a:t>“</a:t>
            </a:r>
          </a:p>
        </p:txBody>
      </p:sp>
      <p:sp>
        <p:nvSpPr>
          <p:cNvPr id="13" name="TextBox 12"/>
          <p:cNvSpPr txBox="1"/>
          <p:nvPr/>
        </p:nvSpPr>
        <p:spPr>
          <a:xfrm>
            <a:off x="7993467" y="2229070"/>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000" dirty="0">
                <a:solidFill>
                  <a:schemeClr val="tx1"/>
                </a:solidFill>
                <a:effectLst/>
              </a:rPr>
              <a:t>”</a:t>
            </a:r>
          </a:p>
        </p:txBody>
      </p:sp>
    </p:spTree>
    <p:extLst>
      <p:ext uri="{BB962C8B-B14F-4D97-AF65-F5344CB8AC3E}">
        <p14:creationId xmlns:p14="http://schemas.microsoft.com/office/powerpoint/2010/main" val="1753534742"/>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355" y="1595207"/>
            <a:ext cx="7766495" cy="1883876"/>
          </a:xfrm>
        </p:spPr>
        <p:txBody>
          <a:bodyPr anchor="b"/>
          <a:lstStyle>
            <a:lvl1pPr>
              <a:defRPr sz="2400"/>
            </a:lvl1pPr>
          </a:lstStyle>
          <a:p>
            <a:r>
              <a:rPr lang="en-US"/>
              <a:t>Click to edit Master title style</a:t>
            </a:r>
            <a:endParaRPr lang="en-US" dirty="0"/>
          </a:p>
        </p:txBody>
      </p:sp>
      <p:sp>
        <p:nvSpPr>
          <p:cNvPr id="4" name="Text Placeholder 3"/>
          <p:cNvSpPr>
            <a:spLocks noGrp="1"/>
          </p:cNvSpPr>
          <p:nvPr>
            <p:ph type="body" sz="half" idx="2"/>
          </p:nvPr>
        </p:nvSpPr>
        <p:spPr>
          <a:xfrm>
            <a:off x="685346" y="3487917"/>
            <a:ext cx="7765322" cy="855483"/>
          </a:xfrm>
        </p:spPr>
        <p:txBody>
          <a:bodyPr anchor="t"/>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3/16/2022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629661000"/>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345" y="457201"/>
            <a:ext cx="7765322" cy="994172"/>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346" y="1566240"/>
            <a:ext cx="2474217" cy="617479"/>
          </a:xfrm>
        </p:spPr>
        <p:txBody>
          <a:bodyPr anchor="b">
            <a:noAutofit/>
          </a:bodyPr>
          <a:lstStyle>
            <a:lvl1pPr marL="0" indent="0" algn="ctr">
              <a:lnSpc>
                <a:spcPct val="100000"/>
              </a:lnSpc>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8" name="Text Placeholder 3"/>
          <p:cNvSpPr>
            <a:spLocks noGrp="1"/>
          </p:cNvSpPr>
          <p:nvPr>
            <p:ph type="body" sz="half" idx="15"/>
          </p:nvPr>
        </p:nvSpPr>
        <p:spPr>
          <a:xfrm>
            <a:off x="685346" y="2183718"/>
            <a:ext cx="2474217" cy="2159682"/>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9" name="Text Placeholder 4"/>
          <p:cNvSpPr>
            <a:spLocks noGrp="1"/>
          </p:cNvSpPr>
          <p:nvPr>
            <p:ph type="body" sz="quarter" idx="3"/>
          </p:nvPr>
        </p:nvSpPr>
        <p:spPr>
          <a:xfrm>
            <a:off x="3333658" y="1566240"/>
            <a:ext cx="2473919" cy="617478"/>
          </a:xfrm>
        </p:spPr>
        <p:txBody>
          <a:bodyPr anchor="b">
            <a:noAutofit/>
          </a:bodyPr>
          <a:lstStyle>
            <a:lvl1pPr marL="0" indent="0" algn="ctr">
              <a:lnSpc>
                <a:spcPct val="100000"/>
              </a:lnSpc>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0" name="Text Placeholder 3"/>
          <p:cNvSpPr>
            <a:spLocks noGrp="1"/>
          </p:cNvSpPr>
          <p:nvPr>
            <p:ph type="body" sz="half" idx="16"/>
          </p:nvPr>
        </p:nvSpPr>
        <p:spPr>
          <a:xfrm>
            <a:off x="3333659" y="2183718"/>
            <a:ext cx="2474866" cy="2159682"/>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11" name="Text Placeholder 4"/>
          <p:cNvSpPr>
            <a:spLocks noGrp="1"/>
          </p:cNvSpPr>
          <p:nvPr>
            <p:ph type="body" sz="quarter" idx="13"/>
          </p:nvPr>
        </p:nvSpPr>
        <p:spPr>
          <a:xfrm>
            <a:off x="5979974" y="1566240"/>
            <a:ext cx="2468408" cy="617478"/>
          </a:xfrm>
        </p:spPr>
        <p:txBody>
          <a:bodyPr anchor="b">
            <a:noAutofit/>
          </a:bodyPr>
          <a:lstStyle>
            <a:lvl1pPr marL="0" indent="0" algn="ctr">
              <a:lnSpc>
                <a:spcPct val="100000"/>
              </a:lnSpc>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2" name="Text Placeholder 3"/>
          <p:cNvSpPr>
            <a:spLocks noGrp="1"/>
          </p:cNvSpPr>
          <p:nvPr>
            <p:ph type="body" sz="half" idx="17"/>
          </p:nvPr>
        </p:nvSpPr>
        <p:spPr>
          <a:xfrm>
            <a:off x="5982260" y="2183718"/>
            <a:ext cx="2468408" cy="2159682"/>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3" name="Date Placeholder 2"/>
          <p:cNvSpPr>
            <a:spLocks noGrp="1"/>
          </p:cNvSpPr>
          <p:nvPr>
            <p:ph type="dt" sz="half" idx="10"/>
          </p:nvPr>
        </p:nvSpPr>
        <p:spPr/>
        <p:txBody>
          <a:bodyPr/>
          <a:lstStyle/>
          <a:p>
            <a:fld id="{B61BEF0D-F0BB-DE4B-95CE-6DB70DBA9567}" type="datetimeFigureOut">
              <a:rPr lang="en-US" smtClean="0"/>
              <a:pPr/>
              <a:t>3/16/2022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721059057"/>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85346" y="457201"/>
            <a:ext cx="7765322" cy="99417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5347" y="3146924"/>
            <a:ext cx="2474216" cy="432197"/>
          </a:xfrm>
        </p:spPr>
        <p:txBody>
          <a:bodyPr anchor="b">
            <a:noAutofit/>
          </a:bodyPr>
          <a:lstStyle>
            <a:lvl1pPr marL="0" indent="0" algn="ctr">
              <a:lnSpc>
                <a:spcPct val="100000"/>
              </a:lnSpc>
              <a:buNone/>
              <a:defRPr sz="15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0" name="Picture Placeholder 2"/>
          <p:cNvSpPr>
            <a:spLocks noGrp="1" noChangeAspect="1"/>
          </p:cNvSpPr>
          <p:nvPr>
            <p:ph type="pic" idx="15"/>
          </p:nvPr>
        </p:nvSpPr>
        <p:spPr>
          <a:xfrm>
            <a:off x="819015" y="1724240"/>
            <a:ext cx="2205038" cy="1143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1" name="Text Placeholder 3"/>
          <p:cNvSpPr>
            <a:spLocks noGrp="1"/>
          </p:cNvSpPr>
          <p:nvPr>
            <p:ph type="body" sz="half" idx="18"/>
          </p:nvPr>
        </p:nvSpPr>
        <p:spPr>
          <a:xfrm>
            <a:off x="685347" y="3579121"/>
            <a:ext cx="2474216" cy="764279"/>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22" name="Text Placeholder 4"/>
          <p:cNvSpPr>
            <a:spLocks noGrp="1"/>
          </p:cNvSpPr>
          <p:nvPr>
            <p:ph type="body" sz="quarter" idx="3"/>
          </p:nvPr>
        </p:nvSpPr>
        <p:spPr>
          <a:xfrm>
            <a:off x="3332026" y="3146924"/>
            <a:ext cx="2474237" cy="432197"/>
          </a:xfrm>
        </p:spPr>
        <p:txBody>
          <a:bodyPr anchor="b">
            <a:noAutofit/>
          </a:bodyPr>
          <a:lstStyle>
            <a:lvl1pPr marL="0" indent="0" algn="ctr">
              <a:lnSpc>
                <a:spcPct val="100000"/>
              </a:lnSpc>
              <a:buNone/>
              <a:defRPr sz="15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3" name="Picture Placeholder 2"/>
          <p:cNvSpPr>
            <a:spLocks noGrp="1" noChangeAspect="1"/>
          </p:cNvSpPr>
          <p:nvPr>
            <p:ph type="pic" idx="21"/>
          </p:nvPr>
        </p:nvSpPr>
        <p:spPr>
          <a:xfrm>
            <a:off x="3426747" y="1724240"/>
            <a:ext cx="2197894" cy="1143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4" name="Text Placeholder 3"/>
          <p:cNvSpPr>
            <a:spLocks noGrp="1"/>
          </p:cNvSpPr>
          <p:nvPr>
            <p:ph type="body" sz="half" idx="19"/>
          </p:nvPr>
        </p:nvSpPr>
        <p:spPr>
          <a:xfrm>
            <a:off x="3331011" y="3579120"/>
            <a:ext cx="2475252" cy="764279"/>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25" name="Text Placeholder 4"/>
          <p:cNvSpPr>
            <a:spLocks noGrp="1"/>
          </p:cNvSpPr>
          <p:nvPr>
            <p:ph type="body" sz="quarter" idx="13"/>
          </p:nvPr>
        </p:nvSpPr>
        <p:spPr>
          <a:xfrm>
            <a:off x="5980067" y="3146924"/>
            <a:ext cx="2467425" cy="432197"/>
          </a:xfrm>
        </p:spPr>
        <p:txBody>
          <a:bodyPr anchor="b">
            <a:noAutofit/>
          </a:bodyPr>
          <a:lstStyle>
            <a:lvl1pPr marL="0" indent="0" algn="ctr">
              <a:lnSpc>
                <a:spcPct val="100000"/>
              </a:lnSpc>
              <a:buNone/>
              <a:defRPr sz="15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6" name="Picture Placeholder 2"/>
          <p:cNvSpPr>
            <a:spLocks noGrp="1" noChangeAspect="1"/>
          </p:cNvSpPr>
          <p:nvPr>
            <p:ph type="pic" idx="22"/>
          </p:nvPr>
        </p:nvSpPr>
        <p:spPr>
          <a:xfrm>
            <a:off x="6114603" y="1724240"/>
            <a:ext cx="2199085" cy="1143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7" name="Text Placeholder 3"/>
          <p:cNvSpPr>
            <a:spLocks noGrp="1"/>
          </p:cNvSpPr>
          <p:nvPr>
            <p:ph type="body" sz="half" idx="20"/>
          </p:nvPr>
        </p:nvSpPr>
        <p:spPr>
          <a:xfrm>
            <a:off x="5979973" y="3579121"/>
            <a:ext cx="2470694" cy="764278"/>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3" name="Date Placeholder 2"/>
          <p:cNvSpPr>
            <a:spLocks noGrp="1"/>
          </p:cNvSpPr>
          <p:nvPr>
            <p:ph type="dt" sz="half" idx="10"/>
          </p:nvPr>
        </p:nvSpPr>
        <p:spPr/>
        <p:txBody>
          <a:bodyPr/>
          <a:lstStyle/>
          <a:p>
            <a:fld id="{B61BEF0D-F0BB-DE4B-95CE-6DB70DBA9567}" type="datetimeFigureOut">
              <a:rPr lang="en-US" smtClean="0"/>
              <a:pPr/>
              <a:t>3/16/2022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960624226"/>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3/16/2022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464918670"/>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457200"/>
            <a:ext cx="1906993" cy="38862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685346" y="457200"/>
            <a:ext cx="5744029" cy="38862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3/16/2022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810268122"/>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21347272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3/16/2022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358360658"/>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21933" y="492920"/>
            <a:ext cx="7300134" cy="2139553"/>
          </a:xfrm>
        </p:spPr>
        <p:txBody>
          <a:bodyPr anchor="b">
            <a:normAutofit/>
          </a:bodyPr>
          <a:lstStyle>
            <a:lvl1pPr>
              <a:defRPr sz="2550"/>
            </a:lvl1pPr>
          </a:lstStyle>
          <a:p>
            <a:r>
              <a:rPr lang="en-US"/>
              <a:t>Click to edit Master title style</a:t>
            </a:r>
            <a:endParaRPr lang="en-US" dirty="0"/>
          </a:p>
        </p:txBody>
      </p:sp>
      <p:sp>
        <p:nvSpPr>
          <p:cNvPr id="3" name="Text Placeholder 2"/>
          <p:cNvSpPr>
            <a:spLocks noGrp="1"/>
          </p:cNvSpPr>
          <p:nvPr>
            <p:ph type="body" idx="1"/>
          </p:nvPr>
        </p:nvSpPr>
        <p:spPr>
          <a:xfrm>
            <a:off x="921933" y="2701529"/>
            <a:ext cx="7300134" cy="1125140"/>
          </a:xfrm>
        </p:spPr>
        <p:txBody>
          <a:bodyPr/>
          <a:lstStyle>
            <a:lvl1pPr marL="0" indent="0" algn="ctr">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3/16/2022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862638768"/>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85347" y="457200"/>
            <a:ext cx="7765321" cy="99474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685346" y="1566240"/>
            <a:ext cx="3829503" cy="27771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30052" y="1566240"/>
            <a:ext cx="3820616" cy="27771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3/16/2022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593573285"/>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85347" y="457201"/>
            <a:ext cx="7765321" cy="99417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56354" y="1566240"/>
            <a:ext cx="3659399" cy="617934"/>
          </a:xfrm>
        </p:spPr>
        <p:txBody>
          <a:bodyPr anchor="b"/>
          <a:lstStyle>
            <a:lvl1pPr marL="0" indent="0">
              <a:lnSpc>
                <a:spcPct val="100000"/>
              </a:lnSpc>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85346" y="2184174"/>
            <a:ext cx="3830406" cy="215922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801502" y="1566240"/>
            <a:ext cx="3649166" cy="617934"/>
          </a:xfrm>
        </p:spPr>
        <p:txBody>
          <a:bodyPr anchor="b"/>
          <a:lstStyle>
            <a:lvl1pPr marL="0" indent="0">
              <a:lnSpc>
                <a:spcPct val="100000"/>
              </a:lnSpc>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0" y="2184174"/>
            <a:ext cx="3821518" cy="215922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3/16/2022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675476619"/>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3/16/2022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343035524"/>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3/16/2022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0983204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7921" y="457200"/>
            <a:ext cx="2949178" cy="1771650"/>
          </a:xfrm>
        </p:spPr>
        <p:txBody>
          <a:bodyPr anchor="b">
            <a:normAutofit/>
          </a:bodyPr>
          <a:lstStyle>
            <a:lvl1pPr>
              <a:defRPr sz="2100"/>
            </a:lvl1pPr>
          </a:lstStyle>
          <a:p>
            <a:r>
              <a:rPr lang="en-US"/>
              <a:t>Click to edit Master title style</a:t>
            </a:r>
            <a:endParaRPr lang="en-US" dirty="0"/>
          </a:p>
        </p:txBody>
      </p:sp>
      <p:sp>
        <p:nvSpPr>
          <p:cNvPr id="3" name="Content Placeholder 2"/>
          <p:cNvSpPr>
            <a:spLocks noGrp="1"/>
          </p:cNvSpPr>
          <p:nvPr>
            <p:ph idx="1"/>
          </p:nvPr>
        </p:nvSpPr>
        <p:spPr>
          <a:xfrm>
            <a:off x="3808548" y="457200"/>
            <a:ext cx="4642119" cy="388620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7921" y="2228850"/>
            <a:ext cx="2949178" cy="2114549"/>
          </a:xfrm>
        </p:spPr>
        <p:txBody>
          <a:bodyPr/>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3/16/2022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574335154"/>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7921" y="457200"/>
            <a:ext cx="4447330" cy="1771650"/>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68603" y="569161"/>
            <a:ext cx="2441517" cy="3662279"/>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685345" y="2228850"/>
            <a:ext cx="4451213" cy="2114550"/>
          </a:xfrm>
        </p:spPr>
        <p:txBody>
          <a:bodyPr>
            <a:normAutofit/>
          </a:bodyPr>
          <a:lstStyle>
            <a:lvl1pPr marL="0" indent="0" algn="ctr">
              <a:buNone/>
              <a:defRPr sz="13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3/16/2022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452172742"/>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347" y="457200"/>
            <a:ext cx="7765321" cy="99474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346" y="1572048"/>
            <a:ext cx="7765322" cy="277135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759052" y="4412457"/>
            <a:ext cx="2057400" cy="273844"/>
          </a:xfrm>
          <a:prstGeom prst="rect">
            <a:avLst/>
          </a:prstGeom>
        </p:spPr>
        <p:txBody>
          <a:bodyPr vert="horz" lIns="91440" tIns="45720" rIns="91440" bIns="45720" rtlCol="0" anchor="ctr"/>
          <a:lstStyle>
            <a:lvl1pPr algn="r">
              <a:defRPr sz="750">
                <a:solidFill>
                  <a:schemeClr val="tx1">
                    <a:tint val="75000"/>
                  </a:schemeClr>
                </a:solidFill>
              </a:defRPr>
            </a:lvl1pPr>
          </a:lstStyle>
          <a:p>
            <a:fld id="{B61BEF0D-F0BB-DE4B-95CE-6DB70DBA9567}" type="datetimeFigureOut">
              <a:rPr lang="en-US" smtClean="0"/>
              <a:pPr/>
              <a:t>3/16/2022</a:t>
            </a:fld>
            <a:endParaRPr lang="en-US" dirty="0"/>
          </a:p>
        </p:txBody>
      </p:sp>
      <p:sp>
        <p:nvSpPr>
          <p:cNvPr id="5" name="Footer Placeholder 4"/>
          <p:cNvSpPr>
            <a:spLocks noGrp="1"/>
          </p:cNvSpPr>
          <p:nvPr>
            <p:ph type="ftr" sz="quarter" idx="3"/>
          </p:nvPr>
        </p:nvSpPr>
        <p:spPr>
          <a:xfrm>
            <a:off x="685346" y="4412457"/>
            <a:ext cx="5004649" cy="273844"/>
          </a:xfrm>
          <a:prstGeom prst="rect">
            <a:avLst/>
          </a:prstGeom>
        </p:spPr>
        <p:txBody>
          <a:bodyPr vert="horz" lIns="91440" tIns="45720" rIns="91440" bIns="45720" rtlCol="0" anchor="ctr"/>
          <a:lstStyle>
            <a:lvl1pPr algn="l">
              <a:defRPr sz="7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7885509" y="4412457"/>
            <a:ext cx="565159" cy="273844"/>
          </a:xfrm>
          <a:prstGeom prst="rect">
            <a:avLst/>
          </a:prstGeom>
        </p:spPr>
        <p:txBody>
          <a:bodyPr vert="horz" lIns="91440" tIns="45720" rIns="91440" bIns="45720" rtlCol="0" anchor="ctr"/>
          <a:lstStyle>
            <a:lvl1pPr algn="r">
              <a:defRPr sz="750">
                <a:solidFill>
                  <a:schemeClr val="tx1">
                    <a:tint val="75000"/>
                  </a:schemeClr>
                </a:solidFill>
              </a:defRPr>
            </a:lvl1p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402676646"/>
      </p:ext>
    </p:extLst>
  </p:cSld>
  <p:clrMap bg1="dk1" tx1="lt1" bg2="dk2" tx2="lt2" accent1="accent1" accent2="accent2" accent3="accent3" accent4="accent4" accent5="accent5" accent6="accent6" hlink="hlink" folHlink="folHlink"/>
  <p:sldLayoutIdLst>
    <p:sldLayoutId id="2147483795" r:id="rId1"/>
    <p:sldLayoutId id="2147483796" r:id="rId2"/>
    <p:sldLayoutId id="2147483797" r:id="rId3"/>
    <p:sldLayoutId id="2147483798" r:id="rId4"/>
    <p:sldLayoutId id="2147483799" r:id="rId5"/>
    <p:sldLayoutId id="2147483800" r:id="rId6"/>
    <p:sldLayoutId id="2147483801" r:id="rId7"/>
    <p:sldLayoutId id="2147483802" r:id="rId8"/>
    <p:sldLayoutId id="2147483803" r:id="rId9"/>
    <p:sldLayoutId id="2147483804" r:id="rId10"/>
    <p:sldLayoutId id="2147483805" r:id="rId11"/>
    <p:sldLayoutId id="2147483806" r:id="rId12"/>
    <p:sldLayoutId id="2147483807" r:id="rId13"/>
    <p:sldLayoutId id="2147483808" r:id="rId14"/>
    <p:sldLayoutId id="2147483809" r:id="rId15"/>
    <p:sldLayoutId id="2147483810" r:id="rId16"/>
    <p:sldLayoutId id="2147483811" r:id="rId17"/>
    <p:sldLayoutId id="2147483812" r:id="rId18"/>
  </p:sldLayoutIdLst>
  <p:hf sldNum="0" hdr="0" ftr="0" dt="0"/>
  <p:txStyles>
    <p:titleStyle>
      <a:lvl1pPr algn="ctr" defTabSz="685800" rtl="0" eaLnBrk="1" latinLnBrk="0" hangingPunct="1">
        <a:lnSpc>
          <a:spcPct val="90000"/>
        </a:lnSpc>
        <a:spcBef>
          <a:spcPct val="0"/>
        </a:spcBef>
        <a:buNone/>
        <a:defRPr sz="255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171450" indent="-171450" algn="l" defTabSz="685800" rtl="0" eaLnBrk="1" latinLnBrk="0" hangingPunct="1">
        <a:lnSpc>
          <a:spcPct val="120000"/>
        </a:lnSpc>
        <a:spcBef>
          <a:spcPts val="750"/>
        </a:spcBef>
        <a:buFont typeface="Arial" panose="020B0604020202020204" pitchFamily="34" charset="0"/>
        <a:buChar char="•"/>
        <a:defRPr sz="1500" kern="1200">
          <a:solidFill>
            <a:schemeClr val="tx1"/>
          </a:solidFill>
          <a:effectLst>
            <a:outerShdw blurRad="50800" dist="38100" dir="2700000" algn="tl" rotWithShape="0">
              <a:srgbClr val="000000">
                <a:alpha val="48000"/>
              </a:srgbClr>
            </a:outerShdw>
          </a:effectLst>
          <a:latin typeface="+mn-lt"/>
          <a:ea typeface="+mn-ea"/>
          <a:cs typeface="+mn-cs"/>
        </a:defRPr>
      </a:lvl1pPr>
      <a:lvl2pPr marL="514350" indent="-171450" algn="l" defTabSz="685800" rtl="0" eaLnBrk="1" latinLnBrk="0" hangingPunct="1">
        <a:lnSpc>
          <a:spcPct val="120000"/>
        </a:lnSpc>
        <a:spcBef>
          <a:spcPts val="375"/>
        </a:spcBef>
        <a:buFont typeface="Arial" panose="020B0604020202020204" pitchFamily="34" charset="0"/>
        <a:buChar char="•"/>
        <a:defRPr sz="1350" kern="1200">
          <a:solidFill>
            <a:schemeClr val="tx1"/>
          </a:solidFill>
          <a:effectLst>
            <a:outerShdw blurRad="50800" dist="38100" dir="2700000" algn="tl" rotWithShape="0">
              <a:srgbClr val="000000">
                <a:alpha val="48000"/>
              </a:srgbClr>
            </a:outerShdw>
          </a:effectLst>
          <a:latin typeface="+mn-lt"/>
          <a:ea typeface="+mn-ea"/>
          <a:cs typeface="+mn-cs"/>
        </a:defRPr>
      </a:lvl2pPr>
      <a:lvl3pPr marL="857250" indent="-171450" algn="l" defTabSz="685800" rtl="0" eaLnBrk="1" latinLnBrk="0" hangingPunct="1">
        <a:lnSpc>
          <a:spcPct val="120000"/>
        </a:lnSpc>
        <a:spcBef>
          <a:spcPts val="375"/>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200150" indent="-171450" algn="l" defTabSz="685800" rtl="0" eaLnBrk="1" latinLnBrk="0" hangingPunct="1">
        <a:lnSpc>
          <a:spcPct val="120000"/>
        </a:lnSpc>
        <a:spcBef>
          <a:spcPts val="375"/>
        </a:spcBef>
        <a:buFont typeface="Arial" panose="020B0604020202020204" pitchFamily="34" charset="0"/>
        <a:buChar char="•"/>
        <a:defRPr sz="1050" kern="1200">
          <a:solidFill>
            <a:schemeClr val="tx1"/>
          </a:solidFill>
          <a:effectLst>
            <a:outerShdw blurRad="50800" dist="38100" dir="2700000" algn="tl" rotWithShape="0">
              <a:srgbClr val="000000">
                <a:alpha val="48000"/>
              </a:srgbClr>
            </a:outerShdw>
          </a:effectLst>
          <a:latin typeface="+mn-lt"/>
          <a:ea typeface="+mn-ea"/>
          <a:cs typeface="+mn-cs"/>
        </a:defRPr>
      </a:lvl4pPr>
      <a:lvl5pPr marL="1543050" indent="-171450" algn="l" defTabSz="685800" rtl="0" eaLnBrk="1" latinLnBrk="0" hangingPunct="1">
        <a:lnSpc>
          <a:spcPct val="120000"/>
        </a:lnSpc>
        <a:spcBef>
          <a:spcPts val="375"/>
        </a:spcBef>
        <a:buFont typeface="Arial" panose="020B0604020202020204" pitchFamily="34" charset="0"/>
        <a:buChar char="•"/>
        <a:defRPr sz="900" kern="1200">
          <a:solidFill>
            <a:schemeClr val="tx1"/>
          </a:solidFill>
          <a:effectLst>
            <a:outerShdw blurRad="50800" dist="38100" dir="2700000" algn="tl" rotWithShape="0">
              <a:srgbClr val="000000">
                <a:alpha val="48000"/>
              </a:srgbClr>
            </a:outerShdw>
          </a:effectLst>
          <a:latin typeface="+mn-lt"/>
          <a:ea typeface="+mn-ea"/>
          <a:cs typeface="+mn-cs"/>
        </a:defRPr>
      </a:lvl5pPr>
      <a:lvl6pPr marL="1885950" indent="-171450" algn="l" defTabSz="685800" rtl="0" eaLnBrk="1" latinLnBrk="0" hangingPunct="1">
        <a:lnSpc>
          <a:spcPct val="120000"/>
        </a:lnSpc>
        <a:spcBef>
          <a:spcPts val="375"/>
        </a:spcBef>
        <a:buFont typeface="Arial" panose="020B0604020202020204" pitchFamily="34" charset="0"/>
        <a:buChar char="•"/>
        <a:defRPr sz="9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228850" indent="-171450" algn="l" defTabSz="685800" rtl="0" eaLnBrk="1" latinLnBrk="0" hangingPunct="1">
        <a:lnSpc>
          <a:spcPct val="120000"/>
        </a:lnSpc>
        <a:spcBef>
          <a:spcPts val="375"/>
        </a:spcBef>
        <a:buFont typeface="Arial" panose="020B0604020202020204" pitchFamily="34" charset="0"/>
        <a:buChar char="•"/>
        <a:defRPr sz="900" kern="1200">
          <a:solidFill>
            <a:schemeClr val="tx1"/>
          </a:solidFill>
          <a:effectLst>
            <a:outerShdw blurRad="50800" dist="38100" dir="2700000" algn="tl" rotWithShape="0">
              <a:srgbClr val="000000">
                <a:alpha val="48000"/>
              </a:srgbClr>
            </a:outerShdw>
          </a:effectLst>
          <a:latin typeface="+mn-lt"/>
          <a:ea typeface="+mn-ea"/>
          <a:cs typeface="+mn-cs"/>
        </a:defRPr>
      </a:lvl7pPr>
      <a:lvl8pPr marL="2571750" indent="-171450" algn="l" defTabSz="685800" rtl="0" eaLnBrk="1" latinLnBrk="0" hangingPunct="1">
        <a:lnSpc>
          <a:spcPct val="120000"/>
        </a:lnSpc>
        <a:spcBef>
          <a:spcPts val="375"/>
        </a:spcBef>
        <a:buFont typeface="Arial" panose="020B0604020202020204" pitchFamily="34" charset="0"/>
        <a:buChar char="•"/>
        <a:defRPr sz="900" kern="1200">
          <a:solidFill>
            <a:schemeClr val="tx1"/>
          </a:solidFill>
          <a:effectLst>
            <a:outerShdw blurRad="50800" dist="38100" dir="2700000" algn="tl" rotWithShape="0">
              <a:srgbClr val="000000">
                <a:alpha val="48000"/>
              </a:srgbClr>
            </a:outerShdw>
          </a:effectLst>
          <a:latin typeface="+mn-lt"/>
          <a:ea typeface="+mn-ea"/>
          <a:cs typeface="+mn-cs"/>
        </a:defRPr>
      </a:lvl8pPr>
      <a:lvl9pPr marL="2914650" indent="-171450" algn="l" defTabSz="685800" rtl="0" eaLnBrk="1" latinLnBrk="0" hangingPunct="1">
        <a:lnSpc>
          <a:spcPct val="120000"/>
        </a:lnSpc>
        <a:spcBef>
          <a:spcPts val="375"/>
        </a:spcBef>
        <a:buFont typeface="Arial" panose="020B0604020202020204" pitchFamily="34" charset="0"/>
        <a:buChar char="•"/>
        <a:defRPr sz="9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265625" y="654450"/>
            <a:ext cx="8520600" cy="3275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SzPts val="990"/>
              <a:buNone/>
            </a:pPr>
            <a:endParaRPr lang="en-US" sz="3580" dirty="0"/>
          </a:p>
          <a:p>
            <a:pPr marL="0" lvl="0" indent="0" algn="ctr" rtl="0">
              <a:spcBef>
                <a:spcPts val="0"/>
              </a:spcBef>
              <a:spcAft>
                <a:spcPts val="0"/>
              </a:spcAft>
              <a:buSzPts val="990"/>
              <a:buNone/>
            </a:pPr>
            <a:r>
              <a:rPr lang="en" sz="3580" dirty="0"/>
              <a:t>Internship 2022</a:t>
            </a:r>
            <a:endParaRPr lang="en-US" sz="3580" dirty="0"/>
          </a:p>
          <a:p>
            <a:pPr marL="0" lvl="0" indent="0" algn="ctr" rtl="0">
              <a:spcBef>
                <a:spcPts val="0"/>
              </a:spcBef>
              <a:spcAft>
                <a:spcPts val="0"/>
              </a:spcAft>
              <a:buSzPts val="990"/>
              <a:buNone/>
            </a:pPr>
            <a:endParaRPr lang="en-US" sz="3580" dirty="0"/>
          </a:p>
          <a:p>
            <a:pPr marL="0" lvl="0" indent="0" algn="ctr" rtl="0">
              <a:spcBef>
                <a:spcPts val="0"/>
              </a:spcBef>
              <a:spcAft>
                <a:spcPts val="0"/>
              </a:spcAft>
              <a:buSzPts val="990"/>
              <a:buNone/>
            </a:pPr>
            <a:r>
              <a:rPr lang="en-US" sz="3200" dirty="0"/>
              <a:t>Progress report format </a:t>
            </a:r>
          </a:p>
          <a:p>
            <a:pPr marL="0" lvl="0" indent="0" algn="ctr" rtl="0">
              <a:spcBef>
                <a:spcPts val="0"/>
              </a:spcBef>
              <a:spcAft>
                <a:spcPts val="0"/>
              </a:spcAft>
              <a:buSzPts val="990"/>
              <a:buNone/>
            </a:pPr>
            <a:r>
              <a:rPr lang="en-US" sz="3200" dirty="0"/>
              <a:t>f</a:t>
            </a:r>
            <a:r>
              <a:rPr lang="en" sz="3200" dirty="0"/>
              <a:t>or Flight Control team</a:t>
            </a:r>
            <a:endParaRPr sz="3200" dirty="0"/>
          </a:p>
          <a:p>
            <a:pPr marL="0" lvl="0" indent="0" algn="ctr" rtl="0">
              <a:spcBef>
                <a:spcPts val="0"/>
              </a:spcBef>
              <a:spcAft>
                <a:spcPts val="0"/>
              </a:spcAft>
              <a:buSzPts val="990"/>
              <a:buNone/>
            </a:pPr>
            <a:r>
              <a:rPr lang="en" sz="2000" dirty="0"/>
              <a:t>Name: FAITH CHELANGAT</a:t>
            </a:r>
            <a:endParaRPr sz="20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2B56DFAB-1492-4D65-BE77-E7A090603A0A}"/>
              </a:ext>
            </a:extLst>
          </p:cNvPr>
          <p:cNvPicPr>
            <a:picLocks noGrp="1" noChangeAspect="1"/>
          </p:cNvPicPr>
          <p:nvPr>
            <p:ph idx="1"/>
          </p:nvPr>
        </p:nvPicPr>
        <p:blipFill>
          <a:blip r:embed="rId2"/>
          <a:stretch>
            <a:fillRect/>
          </a:stretch>
        </p:blipFill>
        <p:spPr>
          <a:xfrm>
            <a:off x="829238" y="614363"/>
            <a:ext cx="3742761" cy="3186906"/>
          </a:xfrm>
        </p:spPr>
      </p:pic>
      <p:pic>
        <p:nvPicPr>
          <p:cNvPr id="7" name="Picture 6">
            <a:extLst>
              <a:ext uri="{FF2B5EF4-FFF2-40B4-BE49-F238E27FC236}">
                <a16:creationId xmlns:a16="http://schemas.microsoft.com/office/drawing/2014/main" id="{D6C6DFFB-4072-4E59-B887-CD8D0CBB48F8}"/>
              </a:ext>
            </a:extLst>
          </p:cNvPr>
          <p:cNvPicPr>
            <a:picLocks noChangeAspect="1"/>
          </p:cNvPicPr>
          <p:nvPr/>
        </p:nvPicPr>
        <p:blipFill>
          <a:blip r:embed="rId3"/>
          <a:stretch>
            <a:fillRect/>
          </a:stretch>
        </p:blipFill>
        <p:spPr>
          <a:xfrm>
            <a:off x="5003325" y="225220"/>
            <a:ext cx="3969225" cy="3418093"/>
          </a:xfrm>
          <a:prstGeom prst="rect">
            <a:avLst/>
          </a:prstGeom>
        </p:spPr>
      </p:pic>
    </p:spTree>
    <p:extLst>
      <p:ext uri="{BB962C8B-B14F-4D97-AF65-F5344CB8AC3E}">
        <p14:creationId xmlns:p14="http://schemas.microsoft.com/office/powerpoint/2010/main" val="1215758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1FC36E7-F200-4A2E-9087-2A3D1252C56D}"/>
              </a:ext>
            </a:extLst>
          </p:cNvPr>
          <p:cNvSpPr>
            <a:spLocks noGrp="1"/>
          </p:cNvSpPr>
          <p:nvPr>
            <p:ph idx="1"/>
          </p:nvPr>
        </p:nvSpPr>
        <p:spPr>
          <a:xfrm>
            <a:off x="428625" y="407616"/>
            <a:ext cx="7929174" cy="4271539"/>
          </a:xfrm>
        </p:spPr>
        <p:txBody>
          <a:bodyPr/>
          <a:lstStyle/>
          <a:p>
            <a:pPr marL="0" indent="0">
              <a:buNone/>
            </a:pPr>
            <a:r>
              <a:rPr lang="en" sz="2800" dirty="0">
                <a:solidFill>
                  <a:srgbClr val="C00000"/>
                </a:solidFill>
              </a:rPr>
              <a:t>[#101] … Fabrication of the mounting case</a:t>
            </a:r>
          </a:p>
          <a:p>
            <a:pPr marL="0" indent="0">
              <a:buNone/>
            </a:pPr>
            <a:r>
              <a:rPr lang="en" sz="2400" dirty="0"/>
              <a:t>~Due to changes in design,we 3D printed  another mounting case.</a:t>
            </a:r>
          </a:p>
          <a:p>
            <a:endParaRPr lang="en-US" dirty="0"/>
          </a:p>
        </p:txBody>
      </p:sp>
      <p:pic>
        <p:nvPicPr>
          <p:cNvPr id="4" name="Picture 3">
            <a:extLst>
              <a:ext uri="{FF2B5EF4-FFF2-40B4-BE49-F238E27FC236}">
                <a16:creationId xmlns:a16="http://schemas.microsoft.com/office/drawing/2014/main" id="{DA21D5E1-20CA-47F5-9C21-B9658D4D1683}"/>
              </a:ext>
            </a:extLst>
          </p:cNvPr>
          <p:cNvPicPr>
            <a:picLocks noChangeAspect="1"/>
          </p:cNvPicPr>
          <p:nvPr/>
        </p:nvPicPr>
        <p:blipFill>
          <a:blip r:embed="rId2"/>
          <a:stretch>
            <a:fillRect/>
          </a:stretch>
        </p:blipFill>
        <p:spPr>
          <a:xfrm>
            <a:off x="1735929" y="2166341"/>
            <a:ext cx="3350419" cy="2512814"/>
          </a:xfrm>
          <a:prstGeom prst="rect">
            <a:avLst/>
          </a:prstGeom>
        </p:spPr>
      </p:pic>
      <p:pic>
        <p:nvPicPr>
          <p:cNvPr id="6" name="Picture 5">
            <a:extLst>
              <a:ext uri="{FF2B5EF4-FFF2-40B4-BE49-F238E27FC236}">
                <a16:creationId xmlns:a16="http://schemas.microsoft.com/office/drawing/2014/main" id="{F7CF705F-2A63-45C5-9F1E-6CF91BDDE9C0}"/>
              </a:ext>
            </a:extLst>
          </p:cNvPr>
          <p:cNvPicPr>
            <a:picLocks noChangeAspect="1"/>
          </p:cNvPicPr>
          <p:nvPr/>
        </p:nvPicPr>
        <p:blipFill>
          <a:blip r:embed="rId3"/>
          <a:stretch>
            <a:fillRect/>
          </a:stretch>
        </p:blipFill>
        <p:spPr>
          <a:xfrm>
            <a:off x="4672013" y="2166341"/>
            <a:ext cx="3328986" cy="2496740"/>
          </a:xfrm>
          <a:prstGeom prst="rect">
            <a:avLst/>
          </a:prstGeom>
        </p:spPr>
      </p:pic>
    </p:spTree>
    <p:extLst>
      <p:ext uri="{BB962C8B-B14F-4D97-AF65-F5344CB8AC3E}">
        <p14:creationId xmlns:p14="http://schemas.microsoft.com/office/powerpoint/2010/main" val="16289631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B91614F-1368-46DD-9916-B3D382E9EB8C}"/>
              </a:ext>
            </a:extLst>
          </p:cNvPr>
          <p:cNvSpPr>
            <a:spLocks noGrp="1"/>
          </p:cNvSpPr>
          <p:nvPr>
            <p:ph idx="1"/>
          </p:nvPr>
        </p:nvSpPr>
        <p:spPr>
          <a:xfrm>
            <a:off x="614364" y="278606"/>
            <a:ext cx="7840298" cy="4121943"/>
          </a:xfrm>
        </p:spPr>
        <p:txBody>
          <a:bodyPr/>
          <a:lstStyle/>
          <a:p>
            <a:pPr marL="457200" marR="0" lvl="0" indent="-342900" algn="l" defTabSz="685800" rtl="0" eaLnBrk="1" fontAlgn="auto" latinLnBrk="0" hangingPunct="1">
              <a:lnSpc>
                <a:spcPct val="120000"/>
              </a:lnSpc>
              <a:spcBef>
                <a:spcPts val="0"/>
              </a:spcBef>
              <a:spcAft>
                <a:spcPts val="0"/>
              </a:spcAft>
              <a:buClrTx/>
              <a:buSzPts val="1800"/>
              <a:buFont typeface="Arial" panose="020B0604020202020204" pitchFamily="34" charset="0"/>
              <a:buChar char="●"/>
              <a:tabLst/>
              <a:defRPr/>
            </a:pPr>
            <a:r>
              <a:rPr kumimoji="0" lang="en-US" sz="2800" b="0" i="0" u="none" strike="noStrike" kern="1200" cap="none" spc="0" normalizeH="0" baseline="0" noProof="0" dirty="0">
                <a:ln>
                  <a:noFill/>
                </a:ln>
                <a:solidFill>
                  <a:srgbClr val="C00000"/>
                </a:solidFill>
                <a:effectLst>
                  <a:outerShdw blurRad="50800" dist="38100" dir="2700000" algn="tl" rotWithShape="0">
                    <a:srgbClr val="000000">
                      <a:alpha val="48000"/>
                    </a:srgbClr>
                  </a:outerShdw>
                </a:effectLst>
                <a:uLnTx/>
                <a:uFillTx/>
                <a:latin typeface="Rockwell" panose="02060603020205020403"/>
                <a:ea typeface="+mn-ea"/>
                <a:cs typeface="+mn-cs"/>
              </a:rPr>
              <a:t>[#29] …</a:t>
            </a:r>
            <a:r>
              <a:rPr lang="en-US" sz="2800" dirty="0">
                <a:solidFill>
                  <a:srgbClr val="C00000"/>
                </a:solidFill>
                <a:latin typeface="Rockwell" panose="02060603020205020403"/>
              </a:rPr>
              <a:t>	Logging </a:t>
            </a:r>
            <a:r>
              <a:rPr kumimoji="0" lang="en-US" sz="2800" b="0" i="0" u="none" strike="noStrike" kern="1200" cap="none" spc="0" normalizeH="0" baseline="0" noProof="0" dirty="0">
                <a:ln>
                  <a:noFill/>
                </a:ln>
                <a:solidFill>
                  <a:srgbClr val="C00000"/>
                </a:solidFill>
                <a:effectLst>
                  <a:outerShdw blurRad="50800" dist="38100" dir="2700000" algn="tl" rotWithShape="0">
                    <a:srgbClr val="000000">
                      <a:alpha val="48000"/>
                    </a:srgbClr>
                  </a:outerShdw>
                </a:effectLst>
                <a:uLnTx/>
                <a:uFillTx/>
                <a:latin typeface="Rockwell" panose="02060603020205020403"/>
                <a:ea typeface="+mn-ea"/>
                <a:cs typeface="+mn-cs"/>
              </a:rPr>
              <a:t>data</a:t>
            </a:r>
          </a:p>
          <a:p>
            <a:pPr marL="114300" marR="0" lvl="0" indent="0" algn="l" defTabSz="685800" rtl="0" eaLnBrk="1" fontAlgn="auto" latinLnBrk="0" hangingPunct="1">
              <a:lnSpc>
                <a:spcPct val="120000"/>
              </a:lnSpc>
              <a:spcBef>
                <a:spcPts val="0"/>
              </a:spcBef>
              <a:spcAft>
                <a:spcPts val="0"/>
              </a:spcAft>
              <a:buClrTx/>
              <a:buSzPts val="1800"/>
              <a:buNone/>
              <a:tabLst/>
              <a:defRPr/>
            </a:pPr>
            <a:r>
              <a:rPr kumimoji="0" lang="en-US" sz="2400" b="0" i="0" u="none" strike="noStrike" kern="1200" cap="none" spc="0" normalizeH="0" baseline="0" noProof="0" dirty="0">
                <a:ln>
                  <a:noFill/>
                </a:ln>
                <a:effectLst>
                  <a:outerShdw blurRad="50800" dist="38100" dir="2700000" algn="tl" rotWithShape="0">
                    <a:srgbClr val="000000">
                      <a:alpha val="48000"/>
                    </a:srgbClr>
                  </a:outerShdw>
                </a:effectLst>
                <a:uLnTx/>
                <a:uFillTx/>
                <a:latin typeface="Rockwell" panose="02060603020205020403"/>
                <a:ea typeface="+mn-ea"/>
                <a:cs typeface="+mn-cs"/>
              </a:rPr>
              <a:t>~During, our tests we logged data.</a:t>
            </a:r>
          </a:p>
          <a:p>
            <a:pPr marL="114300" marR="0" lvl="0" indent="0" algn="l" defTabSz="685800" rtl="0" eaLnBrk="1" fontAlgn="auto" latinLnBrk="0" hangingPunct="1">
              <a:lnSpc>
                <a:spcPct val="120000"/>
              </a:lnSpc>
              <a:spcBef>
                <a:spcPts val="0"/>
              </a:spcBef>
              <a:spcAft>
                <a:spcPts val="0"/>
              </a:spcAft>
              <a:buClrTx/>
              <a:buSzPts val="1800"/>
              <a:buNone/>
              <a:tabLst/>
              <a:defRPr/>
            </a:pPr>
            <a:r>
              <a:rPr lang="en-US" sz="2400" dirty="0">
                <a:latin typeface="Rockwell" panose="02060603020205020403"/>
              </a:rPr>
              <a:t>However , logging occurred only at neutral(motor was off)</a:t>
            </a:r>
          </a:p>
          <a:p>
            <a:pPr marL="114300" marR="0" lvl="0" indent="0" algn="l" defTabSz="685800" rtl="0" eaLnBrk="1" fontAlgn="auto" latinLnBrk="0" hangingPunct="1">
              <a:lnSpc>
                <a:spcPct val="120000"/>
              </a:lnSpc>
              <a:spcBef>
                <a:spcPts val="0"/>
              </a:spcBef>
              <a:spcAft>
                <a:spcPts val="0"/>
              </a:spcAft>
              <a:buClrTx/>
              <a:buSzPts val="1800"/>
              <a:buNone/>
              <a:tabLst/>
              <a:defRPr/>
            </a:pPr>
            <a:r>
              <a:rPr kumimoji="0" lang="en-US" sz="2400" b="0" i="0" u="none" strike="noStrike" kern="1200" cap="none" spc="0" normalizeH="0" baseline="0" noProof="0" dirty="0">
                <a:ln>
                  <a:noFill/>
                </a:ln>
                <a:effectLst>
                  <a:outerShdw blurRad="50800" dist="38100" dir="2700000" algn="tl" rotWithShape="0">
                    <a:srgbClr val="000000">
                      <a:alpha val="48000"/>
                    </a:srgbClr>
                  </a:outerShdw>
                </a:effectLst>
                <a:uLnTx/>
                <a:uFillTx/>
                <a:latin typeface="Rockwell" panose="02060603020205020403"/>
                <a:ea typeface="+mn-ea"/>
                <a:cs typeface="+mn-cs"/>
              </a:rPr>
              <a:t>~</a:t>
            </a:r>
            <a:r>
              <a:rPr lang="en-US" sz="2400" dirty="0">
                <a:latin typeface="Rockwell" panose="02060603020205020403"/>
              </a:rPr>
              <a:t>We’ll look into the issue</a:t>
            </a:r>
            <a:endParaRPr kumimoji="0" lang="en-US" sz="2400" b="0" i="0" u="none" strike="noStrike" kern="1200" cap="none" spc="0" normalizeH="0" baseline="0" noProof="0" dirty="0">
              <a:ln>
                <a:noFill/>
              </a:ln>
              <a:effectLst>
                <a:outerShdw blurRad="50800" dist="38100" dir="2700000" algn="tl" rotWithShape="0">
                  <a:srgbClr val="000000">
                    <a:alpha val="48000"/>
                  </a:srgbClr>
                </a:outerShdw>
              </a:effectLst>
              <a:uLnTx/>
              <a:uFillTx/>
              <a:latin typeface="Rockwell" panose="02060603020205020403"/>
              <a:ea typeface="+mn-ea"/>
              <a:cs typeface="+mn-cs"/>
            </a:endParaRPr>
          </a:p>
          <a:p>
            <a:endParaRPr lang="en-US" dirty="0"/>
          </a:p>
        </p:txBody>
      </p:sp>
      <p:pic>
        <p:nvPicPr>
          <p:cNvPr id="5" name="Picture 4">
            <a:extLst>
              <a:ext uri="{FF2B5EF4-FFF2-40B4-BE49-F238E27FC236}">
                <a16:creationId xmlns:a16="http://schemas.microsoft.com/office/drawing/2014/main" id="{7DC7FCCA-62F9-4C71-B81B-DF67EC2624F0}"/>
              </a:ext>
            </a:extLst>
          </p:cNvPr>
          <p:cNvPicPr>
            <a:picLocks noChangeAspect="1"/>
          </p:cNvPicPr>
          <p:nvPr/>
        </p:nvPicPr>
        <p:blipFill>
          <a:blip r:embed="rId2"/>
          <a:stretch>
            <a:fillRect/>
          </a:stretch>
        </p:blipFill>
        <p:spPr>
          <a:xfrm>
            <a:off x="6395222" y="2193130"/>
            <a:ext cx="2455507" cy="2428875"/>
          </a:xfrm>
          <a:prstGeom prst="rect">
            <a:avLst/>
          </a:prstGeom>
        </p:spPr>
      </p:pic>
    </p:spTree>
    <p:extLst>
      <p:ext uri="{BB962C8B-B14F-4D97-AF65-F5344CB8AC3E}">
        <p14:creationId xmlns:p14="http://schemas.microsoft.com/office/powerpoint/2010/main" val="38799145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5"/>
          <p:cNvSpPr txBox="1">
            <a:spLocks noGrp="1"/>
          </p:cNvSpPr>
          <p:nvPr>
            <p:ph type="title"/>
          </p:nvPr>
        </p:nvSpPr>
        <p:spPr>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solidFill>
                  <a:srgbClr val="92D050"/>
                </a:solidFill>
              </a:rPr>
              <a:t>Tasks in this week</a:t>
            </a:r>
            <a:endParaRPr dirty="0">
              <a:solidFill>
                <a:srgbClr val="92D050"/>
              </a:solidFill>
            </a:endParaRPr>
          </a:p>
        </p:txBody>
      </p:sp>
      <p:sp>
        <p:nvSpPr>
          <p:cNvPr id="66" name="Google Shape;66;p15"/>
          <p:cNvSpPr txBox="1">
            <a:spLocks noGrp="1"/>
          </p:cNvSpPr>
          <p:nvPr>
            <p:ph type="body" idx="1"/>
          </p:nvPr>
        </p:nvSpPr>
        <p:spPr>
          <a:prstGeom prst="rect">
            <a:avLst/>
          </a:prstGeom>
        </p:spPr>
        <p:txBody>
          <a:bodyPr spcFirstLastPara="1" wrap="square" lIns="91425" tIns="91425" rIns="91425" bIns="91425" anchor="t" anchorCtr="0">
            <a:normAutofit fontScale="92500" lnSpcReduction="20000"/>
          </a:bodyPr>
          <a:lstStyle/>
          <a:p>
            <a:pPr marL="457200" lvl="0" indent="-342900" algn="l" rtl="0">
              <a:spcBef>
                <a:spcPts val="0"/>
              </a:spcBef>
              <a:spcAft>
                <a:spcPts val="0"/>
              </a:spcAft>
              <a:buSzPts val="1800"/>
              <a:buChar char="●"/>
            </a:pPr>
            <a:r>
              <a:rPr lang="en" sz="3000" dirty="0">
                <a:solidFill>
                  <a:srgbClr val="C00000"/>
                </a:solidFill>
              </a:rPr>
              <a:t>[#25] …Testing the reaction wheel </a:t>
            </a:r>
          </a:p>
          <a:p>
            <a:pPr marL="114300" lvl="0" indent="0" algn="l" rtl="0">
              <a:spcBef>
                <a:spcPts val="0"/>
              </a:spcBef>
              <a:spcAft>
                <a:spcPts val="0"/>
              </a:spcAft>
              <a:buSzPts val="1800"/>
              <a:buNone/>
            </a:pPr>
            <a:r>
              <a:rPr lang="en-US" sz="2600" dirty="0"/>
              <a:t>~This  is a continuous process that will involve more of the PID tuning</a:t>
            </a:r>
          </a:p>
          <a:p>
            <a:pPr marL="114300" lvl="0" indent="0" algn="l" rtl="0">
              <a:spcBef>
                <a:spcPts val="0"/>
              </a:spcBef>
              <a:spcAft>
                <a:spcPts val="0"/>
              </a:spcAft>
              <a:buSzPts val="1800"/>
              <a:buNone/>
            </a:pPr>
            <a:r>
              <a:rPr lang="en-US" sz="2600" dirty="0"/>
              <a:t>~Other than detumbling, we hope to generate a bunch of input values on the motor and log how the plant reacts from the velocity of the </a:t>
            </a:r>
            <a:r>
              <a:rPr lang="en-US" sz="2600" dirty="0" err="1"/>
              <a:t>mpu</a:t>
            </a:r>
            <a:r>
              <a:rPr lang="en-US" sz="2600" dirty="0"/>
              <a:t> 6050. From a bunch of inputs and outputs we can work on generating the plant and generating an optimal PID controller</a:t>
            </a:r>
            <a:endParaRPr sz="2600" dirty="0"/>
          </a:p>
          <a:p>
            <a:pPr marL="0" lvl="0" indent="0" algn="l" rtl="0">
              <a:spcBef>
                <a:spcPts val="1200"/>
              </a:spcBef>
              <a:spcAft>
                <a:spcPts val="1200"/>
              </a:spcAft>
              <a:buNone/>
            </a:pPr>
            <a:endParaRPr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86B2A-BA2E-4301-BC2B-10AE6B0D038C}"/>
              </a:ext>
            </a:extLst>
          </p:cNvPr>
          <p:cNvSpPr>
            <a:spLocks noGrp="1"/>
          </p:cNvSpPr>
          <p:nvPr>
            <p:ph type="title"/>
          </p:nvPr>
        </p:nvSpPr>
        <p:spPr>
          <a:xfrm>
            <a:off x="523388" y="230712"/>
            <a:ext cx="8520600" cy="572700"/>
          </a:xfrm>
        </p:spPr>
        <p:txBody>
          <a:bodyPr/>
          <a:lstStyle/>
          <a:p>
            <a:r>
              <a:rPr lang="en-US" dirty="0" err="1"/>
              <a:t>i</a:t>
            </a:r>
            <a:endParaRPr lang="en-US" dirty="0"/>
          </a:p>
        </p:txBody>
      </p:sp>
      <p:sp>
        <p:nvSpPr>
          <p:cNvPr id="3" name="Text Placeholder 2">
            <a:extLst>
              <a:ext uri="{FF2B5EF4-FFF2-40B4-BE49-F238E27FC236}">
                <a16:creationId xmlns:a16="http://schemas.microsoft.com/office/drawing/2014/main" id="{97900610-43C6-43CF-B85A-56D8140727EB}"/>
              </a:ext>
            </a:extLst>
          </p:cNvPr>
          <p:cNvSpPr>
            <a:spLocks noGrp="1"/>
          </p:cNvSpPr>
          <p:nvPr>
            <p:ph type="body" idx="1"/>
          </p:nvPr>
        </p:nvSpPr>
        <p:spPr>
          <a:xfrm>
            <a:off x="311700" y="321469"/>
            <a:ext cx="8520600" cy="4247406"/>
          </a:xfrm>
        </p:spPr>
        <p:txBody>
          <a:bodyPr/>
          <a:lstStyle/>
          <a:p>
            <a:pPr marL="457200" marR="0" lvl="0" indent="-342900" algn="l" defTabSz="685800" rtl="0" eaLnBrk="1" fontAlgn="auto" latinLnBrk="0" hangingPunct="1">
              <a:lnSpc>
                <a:spcPct val="120000"/>
              </a:lnSpc>
              <a:spcBef>
                <a:spcPts val="0"/>
              </a:spcBef>
              <a:spcAft>
                <a:spcPts val="0"/>
              </a:spcAft>
              <a:buClrTx/>
              <a:buSzPts val="1800"/>
              <a:buFont typeface="Arial" panose="020B0604020202020204" pitchFamily="34" charset="0"/>
              <a:buChar char="●"/>
              <a:tabLst/>
              <a:defRPr/>
            </a:pPr>
            <a:r>
              <a:rPr kumimoji="0" lang="en-US" sz="2800" b="0" i="0" u="none" strike="noStrike" kern="1200" cap="none" spc="0" normalizeH="0" baseline="0" noProof="0" dirty="0">
                <a:ln>
                  <a:noFill/>
                </a:ln>
                <a:solidFill>
                  <a:srgbClr val="C00000"/>
                </a:solidFill>
                <a:effectLst>
                  <a:outerShdw blurRad="50800" dist="38100" dir="2700000" algn="tl" rotWithShape="0">
                    <a:srgbClr val="000000">
                      <a:alpha val="48000"/>
                    </a:srgbClr>
                  </a:outerShdw>
                </a:effectLst>
                <a:uLnTx/>
                <a:uFillTx/>
                <a:latin typeface="Rockwell" panose="02060603020205020403"/>
                <a:ea typeface="+mn-ea"/>
                <a:cs typeface="+mn-cs"/>
              </a:rPr>
              <a:t>[#29] …Uploading logged data</a:t>
            </a:r>
          </a:p>
          <a:p>
            <a:pPr marL="114300" marR="0" lvl="0" indent="0" algn="l" defTabSz="685800" rtl="0" eaLnBrk="1" fontAlgn="auto" latinLnBrk="0" hangingPunct="1">
              <a:lnSpc>
                <a:spcPct val="120000"/>
              </a:lnSpc>
              <a:spcBef>
                <a:spcPts val="0"/>
              </a:spcBef>
              <a:spcAft>
                <a:spcPts val="0"/>
              </a:spcAft>
              <a:buClrTx/>
              <a:buSzPts val="1800"/>
              <a:buFont typeface="Arial" panose="020B0604020202020204" pitchFamily="34" charset="0"/>
              <a:buNone/>
              <a:tabLst/>
              <a:defRPr/>
            </a:pPr>
            <a:r>
              <a:rPr kumimoji="0" lang="en-US" sz="2400" b="0" i="0" u="none" strike="noStrike" kern="1200" cap="none" spc="0" normalizeH="0" baseline="0" noProof="0" dirty="0">
                <a:ln>
                  <a:noFill/>
                </a:ln>
                <a:solidFill>
                  <a:prstClr val="white"/>
                </a:solidFill>
                <a:effectLst>
                  <a:outerShdw blurRad="50800" dist="38100" dir="2700000" algn="tl" rotWithShape="0">
                    <a:srgbClr val="000000">
                      <a:alpha val="48000"/>
                    </a:srgbClr>
                  </a:outerShdw>
                </a:effectLst>
                <a:uLnTx/>
                <a:uFillTx/>
                <a:latin typeface="Rockwell" panose="02060603020205020403"/>
                <a:ea typeface="+mn-ea"/>
                <a:cs typeface="+mn-cs"/>
              </a:rPr>
              <a:t>~The data we logged initially </a:t>
            </a:r>
            <a:r>
              <a:rPr kumimoji="0" lang="en-US" sz="2400" b="0" i="0" u="none" strike="noStrike" kern="1200" cap="none" spc="0" normalizeH="0" baseline="0" noProof="0" dirty="0" err="1">
                <a:ln>
                  <a:noFill/>
                </a:ln>
                <a:solidFill>
                  <a:prstClr val="white"/>
                </a:solidFill>
                <a:effectLst>
                  <a:outerShdw blurRad="50800" dist="38100" dir="2700000" algn="tl" rotWithShape="0">
                    <a:srgbClr val="000000">
                      <a:alpha val="48000"/>
                    </a:srgbClr>
                  </a:outerShdw>
                </a:effectLst>
                <a:uLnTx/>
                <a:uFillTx/>
                <a:latin typeface="Rockwell" panose="02060603020205020403"/>
                <a:ea typeface="+mn-ea"/>
                <a:cs typeface="+mn-cs"/>
              </a:rPr>
              <a:t>were’nt</a:t>
            </a:r>
            <a:r>
              <a:rPr kumimoji="0" lang="en-US" sz="2400" b="0" i="0" u="none" strike="noStrike" kern="1200" cap="none" spc="0" normalizeH="0" baseline="0" noProof="0" dirty="0">
                <a:ln>
                  <a:noFill/>
                </a:ln>
                <a:solidFill>
                  <a:prstClr val="white"/>
                </a:solidFill>
                <a:effectLst>
                  <a:outerShdw blurRad="50800" dist="38100" dir="2700000" algn="tl" rotWithShape="0">
                    <a:srgbClr val="000000">
                      <a:alpha val="48000"/>
                    </a:srgbClr>
                  </a:outerShdw>
                </a:effectLst>
                <a:uLnTx/>
                <a:uFillTx/>
                <a:latin typeface="Rockwell" panose="02060603020205020403"/>
                <a:ea typeface="+mn-ea"/>
                <a:cs typeface="+mn-cs"/>
              </a:rPr>
              <a:t> comparable.</a:t>
            </a:r>
          </a:p>
          <a:p>
            <a:pPr marL="114300" marR="0" lvl="0" indent="0" algn="l" defTabSz="685800" rtl="0" eaLnBrk="1" fontAlgn="auto" latinLnBrk="0" hangingPunct="1">
              <a:lnSpc>
                <a:spcPct val="120000"/>
              </a:lnSpc>
              <a:spcBef>
                <a:spcPts val="0"/>
              </a:spcBef>
              <a:spcAft>
                <a:spcPts val="0"/>
              </a:spcAft>
              <a:buClrTx/>
              <a:buSzPts val="1800"/>
              <a:buFont typeface="Arial" panose="020B0604020202020204" pitchFamily="34" charset="0"/>
              <a:buNone/>
              <a:tabLst/>
              <a:defRPr/>
            </a:pPr>
            <a:r>
              <a:rPr lang="en-US" sz="2400" dirty="0">
                <a:solidFill>
                  <a:prstClr val="white"/>
                </a:solidFill>
                <a:latin typeface="Rockwell" panose="02060603020205020403"/>
              </a:rPr>
              <a:t>The speed of motor was in  terms of ppm values while the</a:t>
            </a:r>
          </a:p>
          <a:p>
            <a:pPr marL="114300" marR="0" lvl="0" indent="0" algn="l" defTabSz="685800" rtl="0" eaLnBrk="1" fontAlgn="auto" latinLnBrk="0" hangingPunct="1">
              <a:lnSpc>
                <a:spcPct val="120000"/>
              </a:lnSpc>
              <a:spcBef>
                <a:spcPts val="0"/>
              </a:spcBef>
              <a:spcAft>
                <a:spcPts val="0"/>
              </a:spcAft>
              <a:buClrTx/>
              <a:buSzPts val="1800"/>
              <a:buFont typeface="Arial" panose="020B0604020202020204" pitchFamily="34" charset="0"/>
              <a:buNone/>
              <a:tabLst/>
              <a:defRPr/>
            </a:pPr>
            <a:r>
              <a:rPr lang="en-US" sz="2400" dirty="0">
                <a:solidFill>
                  <a:prstClr val="white"/>
                </a:solidFill>
                <a:latin typeface="Rockwell" panose="02060603020205020403"/>
              </a:rPr>
              <a:t>Roll velocity in rad/s</a:t>
            </a:r>
          </a:p>
          <a:p>
            <a:pPr marL="114300" marR="0" lvl="0" indent="0" algn="l" defTabSz="685800" rtl="0" eaLnBrk="1" fontAlgn="auto" latinLnBrk="0" hangingPunct="1">
              <a:lnSpc>
                <a:spcPct val="120000"/>
              </a:lnSpc>
              <a:spcBef>
                <a:spcPts val="0"/>
              </a:spcBef>
              <a:spcAft>
                <a:spcPts val="0"/>
              </a:spcAft>
              <a:buClrTx/>
              <a:buSzPts val="1800"/>
              <a:buFont typeface="Arial" panose="020B0604020202020204" pitchFamily="34" charset="0"/>
              <a:buNone/>
              <a:tabLst/>
              <a:defRPr/>
            </a:pPr>
            <a:r>
              <a:rPr lang="en-US" sz="2400" dirty="0">
                <a:solidFill>
                  <a:prstClr val="white"/>
                </a:solidFill>
                <a:latin typeface="Rockwell" panose="02060603020205020403"/>
              </a:rPr>
              <a:t>~Since mapping doesn’t work </a:t>
            </a:r>
            <a:r>
              <a:rPr lang="en-US" sz="2400" dirty="0" err="1">
                <a:solidFill>
                  <a:prstClr val="white"/>
                </a:solidFill>
                <a:latin typeface="Rockwell" panose="02060603020205020403"/>
              </a:rPr>
              <a:t>efficiently,we</a:t>
            </a:r>
            <a:r>
              <a:rPr lang="en-US" sz="2400" dirty="0">
                <a:solidFill>
                  <a:prstClr val="white"/>
                </a:solidFill>
                <a:latin typeface="Rockwell" panose="02060603020205020403"/>
              </a:rPr>
              <a:t> are using IR sensor to find the exact values of </a:t>
            </a:r>
            <a:r>
              <a:rPr lang="en-US" sz="2400" dirty="0" err="1">
                <a:solidFill>
                  <a:prstClr val="white"/>
                </a:solidFill>
                <a:latin typeface="Rockwell" panose="02060603020205020403"/>
              </a:rPr>
              <a:t>motorspeed</a:t>
            </a:r>
            <a:r>
              <a:rPr lang="en-US" sz="2400" dirty="0">
                <a:solidFill>
                  <a:prstClr val="white"/>
                </a:solidFill>
                <a:latin typeface="Rockwell" panose="02060603020205020403"/>
              </a:rPr>
              <a:t> before uploading  for analysis</a:t>
            </a:r>
          </a:p>
        </p:txBody>
      </p:sp>
    </p:spTree>
    <p:extLst>
      <p:ext uri="{BB962C8B-B14F-4D97-AF65-F5344CB8AC3E}">
        <p14:creationId xmlns:p14="http://schemas.microsoft.com/office/powerpoint/2010/main" val="4785183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16"/>
          <p:cNvSpPr txBox="1">
            <a:spLocks noGrp="1"/>
          </p:cNvSpPr>
          <p:nvPr>
            <p:ph type="title"/>
          </p:nvPr>
        </p:nvSpPr>
        <p:spPr>
          <a:xfrm>
            <a:off x="0" y="500063"/>
            <a:ext cx="8832300" cy="517662"/>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US" dirty="0"/>
              <a:t>Timeline</a:t>
            </a:r>
          </a:p>
        </p:txBody>
      </p:sp>
      <p:graphicFrame>
        <p:nvGraphicFramePr>
          <p:cNvPr id="72" name="Google Shape;72;p16"/>
          <p:cNvGraphicFramePr/>
          <p:nvPr>
            <p:extLst>
              <p:ext uri="{D42A27DB-BD31-4B8C-83A1-F6EECF244321}">
                <p14:modId xmlns:p14="http://schemas.microsoft.com/office/powerpoint/2010/main" val="2435794189"/>
              </p:ext>
            </p:extLst>
          </p:nvPr>
        </p:nvGraphicFramePr>
        <p:xfrm>
          <a:off x="1706983" y="150127"/>
          <a:ext cx="7193177" cy="4972785"/>
        </p:xfrm>
        <a:graphic>
          <a:graphicData uri="http://schemas.openxmlformats.org/drawingml/2006/table">
            <a:tbl>
              <a:tblPr>
                <a:noFill/>
                <a:tableStyleId>{767F7C4E-53F5-45A6-8BDB-ABD869EEBB84}</a:tableStyleId>
              </a:tblPr>
              <a:tblGrid>
                <a:gridCol w="903909">
                  <a:extLst>
                    <a:ext uri="{9D8B030D-6E8A-4147-A177-3AD203B41FA5}">
                      <a16:colId xmlns:a16="http://schemas.microsoft.com/office/drawing/2014/main" val="20000"/>
                    </a:ext>
                  </a:extLst>
                </a:gridCol>
                <a:gridCol w="1191488">
                  <a:extLst>
                    <a:ext uri="{9D8B030D-6E8A-4147-A177-3AD203B41FA5}">
                      <a16:colId xmlns:a16="http://schemas.microsoft.com/office/drawing/2014/main" val="20001"/>
                    </a:ext>
                  </a:extLst>
                </a:gridCol>
                <a:gridCol w="5097780">
                  <a:extLst>
                    <a:ext uri="{9D8B030D-6E8A-4147-A177-3AD203B41FA5}">
                      <a16:colId xmlns:a16="http://schemas.microsoft.com/office/drawing/2014/main" val="20002"/>
                    </a:ext>
                  </a:extLst>
                </a:gridCol>
              </a:tblGrid>
              <a:tr h="423885">
                <a:tc>
                  <a:txBody>
                    <a:bodyPr/>
                    <a:lstStyle/>
                    <a:p>
                      <a:pPr marL="0" lvl="0" indent="0" algn="l" rtl="0">
                        <a:spcBef>
                          <a:spcPts val="0"/>
                        </a:spcBef>
                        <a:spcAft>
                          <a:spcPts val="0"/>
                        </a:spcAft>
                        <a:buNone/>
                      </a:pPr>
                      <a:r>
                        <a:rPr lang="en"/>
                        <a:t>Month</a:t>
                      </a:r>
                      <a:endParaRPr/>
                    </a:p>
                  </a:txBody>
                  <a:tcPr marL="91425" marR="91425" marT="91425" marB="91425"/>
                </a:tc>
                <a:tc>
                  <a:txBody>
                    <a:bodyPr/>
                    <a:lstStyle/>
                    <a:p>
                      <a:pPr marL="0" lvl="0" indent="0" algn="l" rtl="0">
                        <a:spcBef>
                          <a:spcPts val="0"/>
                        </a:spcBef>
                        <a:spcAft>
                          <a:spcPts val="0"/>
                        </a:spcAft>
                        <a:buNone/>
                      </a:pPr>
                      <a:r>
                        <a:rPr lang="en"/>
                        <a:t>Intern week</a:t>
                      </a:r>
                      <a:endParaRPr/>
                    </a:p>
                  </a:txBody>
                  <a:tcPr marL="91425" marR="91425" marT="91425" marB="91425"/>
                </a:tc>
                <a:tc>
                  <a:txBody>
                    <a:bodyPr/>
                    <a:lstStyle/>
                    <a:p>
                      <a:pPr marL="0" lvl="0" indent="0" algn="l" rtl="0">
                        <a:spcBef>
                          <a:spcPts val="0"/>
                        </a:spcBef>
                        <a:spcAft>
                          <a:spcPts val="0"/>
                        </a:spcAft>
                        <a:buNone/>
                      </a:pPr>
                      <a:r>
                        <a:rPr lang="en"/>
                        <a:t>Tasks</a:t>
                      </a:r>
                      <a:endParaRPr/>
                    </a:p>
                  </a:txBody>
                  <a:tcPr marL="91425" marR="91425" marT="91425" marB="91425"/>
                </a:tc>
                <a:extLst>
                  <a:ext uri="{0D108BD9-81ED-4DB2-BD59-A6C34878D82A}">
                    <a16:rowId xmlns:a16="http://schemas.microsoft.com/office/drawing/2014/main" val="10000"/>
                  </a:ext>
                </a:extLst>
              </a:tr>
              <a:tr h="374862">
                <a:tc rowSpan="4">
                  <a:txBody>
                    <a:bodyPr/>
                    <a:lstStyle/>
                    <a:p>
                      <a:pPr marL="0" lvl="0" indent="0" algn="l" rtl="0">
                        <a:spcBef>
                          <a:spcPts val="0"/>
                        </a:spcBef>
                        <a:spcAft>
                          <a:spcPts val="0"/>
                        </a:spcAft>
                        <a:buNone/>
                      </a:pPr>
                      <a:r>
                        <a:rPr lang="en"/>
                        <a:t>Jan</a:t>
                      </a: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endParaRPr/>
                    </a:p>
                  </a:txBody>
                  <a:tcPr marL="91425" marR="91425" marT="91425" marB="91425"/>
                </a:tc>
                <a:extLst>
                  <a:ext uri="{0D108BD9-81ED-4DB2-BD59-A6C34878D82A}">
                    <a16:rowId xmlns:a16="http://schemas.microsoft.com/office/drawing/2014/main" val="10001"/>
                  </a:ext>
                </a:extLst>
              </a:tr>
              <a:tr h="720915">
                <a:tc vMerge="1">
                  <a:txBody>
                    <a:bodyPr/>
                    <a:lstStyle/>
                    <a:p>
                      <a:endParaRPr lang="en-US"/>
                    </a:p>
                  </a:txBody>
                  <a:tcPr/>
                </a:tc>
                <a:tc>
                  <a:txBody>
                    <a:bodyPr/>
                    <a:lstStyle/>
                    <a:p>
                      <a:pPr marL="0" lvl="0" indent="0" algn="l" rtl="0">
                        <a:spcBef>
                          <a:spcPts val="0"/>
                        </a:spcBef>
                        <a:spcAft>
                          <a:spcPts val="0"/>
                        </a:spcAft>
                        <a:buNone/>
                      </a:pPr>
                      <a:r>
                        <a:rPr lang="en" dirty="0"/>
                        <a:t>Week 1</a:t>
                      </a:r>
                      <a:endParaRPr dirty="0"/>
                    </a:p>
                  </a:txBody>
                  <a:tcPr marL="91425" marR="91425" marT="91425" marB="91425"/>
                </a:tc>
                <a:tc>
                  <a:txBody>
                    <a:bodyPr/>
                    <a:lstStyle/>
                    <a:p>
                      <a:pPr marL="0" indent="0">
                        <a:buFont typeface="Arial" panose="020B0604020202020204" pitchFamily="34" charset="0"/>
                        <a:buNone/>
                      </a:pPr>
                      <a:r>
                        <a:rPr lang="en-US" sz="1200" dirty="0" err="1"/>
                        <a:t>Familiarising</a:t>
                      </a:r>
                      <a:r>
                        <a:rPr lang="en-US" sz="1200" dirty="0"/>
                        <a:t> with the N1/N2 project</a:t>
                      </a:r>
                    </a:p>
                    <a:p>
                      <a:pPr marL="0" indent="0">
                        <a:buFont typeface="Arial" panose="020B0604020202020204" pitchFamily="34" charset="0"/>
                        <a:buNone/>
                      </a:pPr>
                      <a:r>
                        <a:rPr lang="en-US" sz="1200" dirty="0"/>
                        <a:t>Research on the design of reaction wheel</a:t>
                      </a:r>
                    </a:p>
                    <a:p>
                      <a:pPr marL="0" lvl="0" indent="0" algn="l" rtl="0">
                        <a:spcBef>
                          <a:spcPts val="0"/>
                        </a:spcBef>
                        <a:spcAft>
                          <a:spcPts val="0"/>
                        </a:spcAft>
                        <a:buNone/>
                      </a:pPr>
                      <a:endParaRPr dirty="0"/>
                    </a:p>
                  </a:txBody>
                  <a:tcPr marL="91425" marR="91425" marT="91425" marB="91425"/>
                </a:tc>
                <a:extLst>
                  <a:ext uri="{0D108BD9-81ED-4DB2-BD59-A6C34878D82A}">
                    <a16:rowId xmlns:a16="http://schemas.microsoft.com/office/drawing/2014/main" val="10002"/>
                  </a:ext>
                </a:extLst>
              </a:tr>
              <a:tr h="374862">
                <a:tc vMerge="1">
                  <a:txBody>
                    <a:bodyPr/>
                    <a:lstStyle/>
                    <a:p>
                      <a:endParaRPr lang="en-US"/>
                    </a:p>
                  </a:txBody>
                  <a:tcPr/>
                </a:tc>
                <a:tc>
                  <a:txBody>
                    <a:bodyPr/>
                    <a:lstStyle/>
                    <a:p>
                      <a:pPr marL="0" lvl="0" indent="0" algn="l" rtl="0">
                        <a:spcBef>
                          <a:spcPts val="0"/>
                        </a:spcBef>
                        <a:spcAft>
                          <a:spcPts val="0"/>
                        </a:spcAft>
                        <a:buNone/>
                      </a:pPr>
                      <a:r>
                        <a:rPr lang="en" dirty="0"/>
                        <a:t>Week 2</a:t>
                      </a:r>
                      <a:endParaRPr dirty="0"/>
                    </a:p>
                  </a:txBody>
                  <a:tcPr marL="91425" marR="91425" marT="91425" marB="91425"/>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a:t>Soldering of prototype flight control PCB</a:t>
                      </a:r>
                    </a:p>
                    <a:p>
                      <a:pPr marL="0" lvl="0" indent="0" algn="l" rtl="0">
                        <a:spcBef>
                          <a:spcPts val="0"/>
                        </a:spcBef>
                        <a:spcAft>
                          <a:spcPts val="0"/>
                        </a:spcAft>
                        <a:buNone/>
                      </a:pPr>
                      <a:endParaRPr dirty="0"/>
                    </a:p>
                  </a:txBody>
                  <a:tcPr marL="91425" marR="91425" marT="91425" marB="91425"/>
                </a:tc>
                <a:extLst>
                  <a:ext uri="{0D108BD9-81ED-4DB2-BD59-A6C34878D82A}">
                    <a16:rowId xmlns:a16="http://schemas.microsoft.com/office/drawing/2014/main" val="10003"/>
                  </a:ext>
                </a:extLst>
              </a:tr>
              <a:tr h="374862">
                <a:tc vMerge="1">
                  <a:txBody>
                    <a:bodyPr/>
                    <a:lstStyle/>
                    <a:p>
                      <a:endParaRPr lang="en-US"/>
                    </a:p>
                  </a:txBody>
                  <a:tcPr/>
                </a:tc>
                <a:tc>
                  <a:txBody>
                    <a:bodyPr/>
                    <a:lstStyle/>
                    <a:p>
                      <a:pPr marL="0" lvl="0" indent="0" algn="l" rtl="0">
                        <a:spcBef>
                          <a:spcPts val="0"/>
                        </a:spcBef>
                        <a:spcAft>
                          <a:spcPts val="0"/>
                        </a:spcAft>
                        <a:buNone/>
                      </a:pPr>
                      <a:r>
                        <a:rPr lang="en"/>
                        <a:t>Week 3</a:t>
                      </a:r>
                      <a:endParaRPr/>
                    </a:p>
                  </a:txBody>
                  <a:tcPr marL="91425" marR="91425" marT="91425" marB="91425"/>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kumimoji="0" lang="en-US" sz="1100" b="0" i="0" u="none" strike="noStrike" kern="0" cap="none" spc="0" normalizeH="0" baseline="0" noProof="0" dirty="0">
                          <a:ln>
                            <a:noFill/>
                          </a:ln>
                          <a:solidFill>
                            <a:srgbClr val="000000"/>
                          </a:solidFill>
                          <a:effectLst/>
                          <a:uLnTx/>
                          <a:uFillTx/>
                          <a:latin typeface="Arial"/>
                          <a:cs typeface="Arial"/>
                          <a:sym typeface="Arial"/>
                        </a:rPr>
                        <a:t>Design of the N2 reaction wheel</a:t>
                      </a:r>
                    </a:p>
                    <a:p>
                      <a:pPr marL="0" lvl="0" indent="0" algn="l" rtl="0">
                        <a:spcBef>
                          <a:spcPts val="0"/>
                        </a:spcBef>
                        <a:spcAft>
                          <a:spcPts val="0"/>
                        </a:spcAft>
                        <a:buNone/>
                      </a:pPr>
                      <a:endParaRPr dirty="0"/>
                    </a:p>
                  </a:txBody>
                  <a:tcPr marL="91425" marR="91425" marT="91425" marB="91425"/>
                </a:tc>
                <a:extLst>
                  <a:ext uri="{0D108BD9-81ED-4DB2-BD59-A6C34878D82A}">
                    <a16:rowId xmlns:a16="http://schemas.microsoft.com/office/drawing/2014/main" val="10004"/>
                  </a:ext>
                </a:extLst>
              </a:tr>
              <a:tr h="374862">
                <a:tc rowSpan="4">
                  <a:txBody>
                    <a:bodyPr/>
                    <a:lstStyle/>
                    <a:p>
                      <a:pPr marL="0" lvl="0" indent="0" algn="l" rtl="0">
                        <a:spcBef>
                          <a:spcPts val="0"/>
                        </a:spcBef>
                        <a:spcAft>
                          <a:spcPts val="0"/>
                        </a:spcAft>
                        <a:buNone/>
                      </a:pPr>
                      <a:r>
                        <a:rPr lang="en"/>
                        <a:t>Feb</a:t>
                      </a:r>
                      <a:endParaRPr/>
                    </a:p>
                  </a:txBody>
                  <a:tcPr marL="91425" marR="91425" marT="91425" marB="91425"/>
                </a:tc>
                <a:tc>
                  <a:txBody>
                    <a:bodyPr/>
                    <a:lstStyle/>
                    <a:p>
                      <a:pPr marL="0" lvl="0" indent="0" algn="l" rtl="0">
                        <a:spcBef>
                          <a:spcPts val="0"/>
                        </a:spcBef>
                        <a:spcAft>
                          <a:spcPts val="0"/>
                        </a:spcAft>
                        <a:buNone/>
                      </a:pPr>
                      <a:r>
                        <a:rPr lang="en"/>
                        <a:t>Week 4</a:t>
                      </a:r>
                      <a:endParaRPr/>
                    </a:p>
                  </a:txBody>
                  <a:tcPr marL="91425" marR="91425" marT="91425" marB="91425"/>
                </a:tc>
                <a:tc>
                  <a:txBody>
                    <a:bodyPr/>
                    <a:lstStyle/>
                    <a:p>
                      <a:pPr marL="0" lvl="0" indent="0" algn="l" rtl="0">
                        <a:spcBef>
                          <a:spcPts val="0"/>
                        </a:spcBef>
                        <a:spcAft>
                          <a:spcPts val="0"/>
                        </a:spcAft>
                        <a:buNone/>
                      </a:pPr>
                      <a:r>
                        <a:rPr lang="en-US" sz="1100" dirty="0"/>
                        <a:t>Testing of the reaction wheel</a:t>
                      </a:r>
                    </a:p>
                    <a:p>
                      <a:pPr marL="0" lvl="0" indent="0" algn="l" rtl="0">
                        <a:spcBef>
                          <a:spcPts val="0"/>
                        </a:spcBef>
                        <a:spcAft>
                          <a:spcPts val="0"/>
                        </a:spcAft>
                        <a:buNone/>
                      </a:pPr>
                      <a:r>
                        <a:rPr lang="en-US" sz="1100" dirty="0" err="1"/>
                        <a:t>Finalising</a:t>
                      </a:r>
                      <a:r>
                        <a:rPr lang="en-US" sz="1100" dirty="0"/>
                        <a:t> on the Design of reaction wheel</a:t>
                      </a:r>
                      <a:endParaRPr sz="1100" dirty="0"/>
                    </a:p>
                  </a:txBody>
                  <a:tcPr marL="91425" marR="91425" marT="91425" marB="91425"/>
                </a:tc>
                <a:extLst>
                  <a:ext uri="{0D108BD9-81ED-4DB2-BD59-A6C34878D82A}">
                    <a16:rowId xmlns:a16="http://schemas.microsoft.com/office/drawing/2014/main" val="10005"/>
                  </a:ext>
                </a:extLst>
              </a:tr>
              <a:tr h="374862">
                <a:tc vMerge="1">
                  <a:txBody>
                    <a:bodyPr/>
                    <a:lstStyle/>
                    <a:p>
                      <a:endParaRPr lang="en-US"/>
                    </a:p>
                  </a:txBody>
                  <a:tcPr/>
                </a:tc>
                <a:tc>
                  <a:txBody>
                    <a:bodyPr/>
                    <a:lstStyle/>
                    <a:p>
                      <a:pPr marL="0" lvl="0" indent="0" algn="l" rtl="0">
                        <a:spcBef>
                          <a:spcPts val="0"/>
                        </a:spcBef>
                        <a:spcAft>
                          <a:spcPts val="0"/>
                        </a:spcAft>
                        <a:buNone/>
                      </a:pPr>
                      <a:r>
                        <a:rPr lang="en"/>
                        <a:t>Week 5</a:t>
                      </a:r>
                      <a:endParaRPr/>
                    </a:p>
                  </a:txBody>
                  <a:tcPr marL="91425" marR="91425" marT="91425" marB="91425"/>
                </a:tc>
                <a:tc>
                  <a:txBody>
                    <a:bodyPr/>
                    <a:lstStyle/>
                    <a:p>
                      <a:pPr marL="114300" lvl="0" indent="0" algn="l" rtl="0">
                        <a:spcBef>
                          <a:spcPts val="0"/>
                        </a:spcBef>
                        <a:spcAft>
                          <a:spcPts val="0"/>
                        </a:spcAft>
                        <a:buSzPts val="1800"/>
                        <a:buNone/>
                      </a:pPr>
                      <a:r>
                        <a:rPr lang="en" sz="1100" dirty="0"/>
                        <a:t>Design of safety cage</a:t>
                      </a:r>
                    </a:p>
                    <a:p>
                      <a:pPr marL="114300" lvl="0" indent="0" algn="l" rtl="0">
                        <a:spcBef>
                          <a:spcPts val="0"/>
                        </a:spcBef>
                        <a:spcAft>
                          <a:spcPts val="0"/>
                        </a:spcAft>
                        <a:buSzPts val="1800"/>
                        <a:buNone/>
                      </a:pPr>
                      <a:r>
                        <a:rPr lang="en-US" sz="1100" dirty="0"/>
                        <a:t>Design mounting case</a:t>
                      </a:r>
                    </a:p>
                    <a:p>
                      <a:pPr marL="114300" lvl="0" indent="0" algn="l" rtl="0">
                        <a:spcBef>
                          <a:spcPts val="0"/>
                        </a:spcBef>
                        <a:spcAft>
                          <a:spcPts val="0"/>
                        </a:spcAft>
                        <a:buSzPts val="1800"/>
                        <a:buNone/>
                      </a:pPr>
                      <a:r>
                        <a:rPr lang="en-US" sz="1100" dirty="0"/>
                        <a:t>Avionics bay design</a:t>
                      </a:r>
                      <a:endParaRPr lang="en-US" sz="1100" dirty="0">
                        <a:solidFill>
                          <a:srgbClr val="0000FF"/>
                        </a:solidFill>
                      </a:endParaRPr>
                    </a:p>
                  </a:txBody>
                  <a:tcPr marL="91425" marR="91425" marT="91425" marB="91425"/>
                </a:tc>
                <a:extLst>
                  <a:ext uri="{0D108BD9-81ED-4DB2-BD59-A6C34878D82A}">
                    <a16:rowId xmlns:a16="http://schemas.microsoft.com/office/drawing/2014/main" val="10006"/>
                  </a:ext>
                </a:extLst>
              </a:tr>
              <a:tr h="374862">
                <a:tc vMerge="1">
                  <a:txBody>
                    <a:bodyPr/>
                    <a:lstStyle/>
                    <a:p>
                      <a:endParaRPr lang="en-US"/>
                    </a:p>
                  </a:txBody>
                  <a:tcPr/>
                </a:tc>
                <a:tc>
                  <a:txBody>
                    <a:bodyPr/>
                    <a:lstStyle/>
                    <a:p>
                      <a:pPr marL="0" lvl="0" indent="0" algn="l" rtl="0">
                        <a:spcBef>
                          <a:spcPts val="0"/>
                        </a:spcBef>
                        <a:spcAft>
                          <a:spcPts val="0"/>
                        </a:spcAft>
                        <a:buNone/>
                      </a:pPr>
                      <a:r>
                        <a:rPr lang="en"/>
                        <a:t>Week 6</a:t>
                      </a:r>
                      <a:endParaRPr/>
                    </a:p>
                  </a:txBody>
                  <a:tcPr marL="91425" marR="91425" marT="91425" marB="91425"/>
                </a:tc>
                <a:tc>
                  <a:txBody>
                    <a:bodyPr/>
                    <a:lstStyle/>
                    <a:p>
                      <a:pPr marL="0" lvl="0" indent="0" algn="l" rtl="0">
                        <a:spcBef>
                          <a:spcPts val="0"/>
                        </a:spcBef>
                        <a:spcAft>
                          <a:spcPts val="0"/>
                        </a:spcAft>
                        <a:buNone/>
                      </a:pPr>
                      <a:r>
                        <a:rPr lang="en-US" sz="1100" dirty="0"/>
                        <a:t>Improvement of Kalman Filter</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dirty="0"/>
                        <a:t>Data logging</a:t>
                      </a:r>
                    </a:p>
                    <a:p>
                      <a:pPr marL="0" lvl="0" indent="0" algn="l" rtl="0">
                        <a:spcBef>
                          <a:spcPts val="0"/>
                        </a:spcBef>
                        <a:spcAft>
                          <a:spcPts val="0"/>
                        </a:spcAft>
                        <a:buNone/>
                      </a:pPr>
                      <a:endParaRPr sz="1200" dirty="0"/>
                    </a:p>
                  </a:txBody>
                  <a:tcPr marL="91425" marR="91425" marT="91425" marB="91425"/>
                </a:tc>
                <a:extLst>
                  <a:ext uri="{0D108BD9-81ED-4DB2-BD59-A6C34878D82A}">
                    <a16:rowId xmlns:a16="http://schemas.microsoft.com/office/drawing/2014/main" val="10007"/>
                  </a:ext>
                </a:extLst>
              </a:tr>
              <a:tr h="374862">
                <a:tc vMerge="1">
                  <a:txBody>
                    <a:bodyPr/>
                    <a:lstStyle/>
                    <a:p>
                      <a:endParaRPr lang="en-US"/>
                    </a:p>
                  </a:txBody>
                  <a:tcPr/>
                </a:tc>
                <a:tc>
                  <a:txBody>
                    <a:bodyPr/>
                    <a:lstStyle/>
                    <a:p>
                      <a:pPr marL="0" lvl="0" indent="0" algn="l" rtl="0">
                        <a:spcBef>
                          <a:spcPts val="0"/>
                        </a:spcBef>
                        <a:spcAft>
                          <a:spcPts val="0"/>
                        </a:spcAft>
                        <a:buNone/>
                      </a:pPr>
                      <a:r>
                        <a:rPr lang="en"/>
                        <a:t>Week 7</a:t>
                      </a:r>
                      <a:endParaRPr/>
                    </a:p>
                  </a:txBody>
                  <a:tcPr marL="91425" marR="91425" marT="91425" marB="91425"/>
                </a:tc>
                <a:tc>
                  <a:txBody>
                    <a:bodyPr/>
                    <a:lstStyle/>
                    <a:p>
                      <a:pPr marL="0" lvl="0" indent="0" algn="l" rtl="0">
                        <a:spcBef>
                          <a:spcPts val="0"/>
                        </a:spcBef>
                        <a:spcAft>
                          <a:spcPts val="0"/>
                        </a:spcAft>
                        <a:buNone/>
                      </a:pPr>
                      <a:endParaRPr sz="1100" dirty="0"/>
                    </a:p>
                  </a:txBody>
                  <a:tcPr marL="91425" marR="91425" marT="91425" marB="91425"/>
                </a:tc>
                <a:extLst>
                  <a:ext uri="{0D108BD9-81ED-4DB2-BD59-A6C34878D82A}">
                    <a16:rowId xmlns:a16="http://schemas.microsoft.com/office/drawing/2014/main" val="10008"/>
                  </a:ext>
                </a:extLst>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4"/>
          <p:cNvSpPr txBox="1">
            <a:spLocks noGrp="1"/>
          </p:cNvSpPr>
          <p:nvPr>
            <p:ph type="title"/>
          </p:nvPr>
        </p:nvSpPr>
        <p:spPr>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solidFill>
                  <a:srgbClr val="92D050"/>
                </a:solidFill>
              </a:rPr>
              <a:t>Tasks completed last week</a:t>
            </a:r>
            <a:endParaRPr dirty="0">
              <a:solidFill>
                <a:srgbClr val="92D050"/>
              </a:solidFill>
            </a:endParaRPr>
          </a:p>
        </p:txBody>
      </p:sp>
      <p:sp>
        <p:nvSpPr>
          <p:cNvPr id="60" name="Google Shape;60;p14"/>
          <p:cNvSpPr txBox="1">
            <a:spLocks noGrp="1"/>
          </p:cNvSpPr>
          <p:nvPr>
            <p:ph type="body" idx="1"/>
          </p:nvPr>
        </p:nvSpPr>
        <p:spPr>
          <a:xfrm>
            <a:off x="311700" y="101772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sz="2800" dirty="0">
                <a:solidFill>
                  <a:srgbClr val="C00000"/>
                </a:solidFill>
              </a:rPr>
              <a:t>[#25] … Testing the reaction wheel with current firmware</a:t>
            </a:r>
          </a:p>
          <a:p>
            <a:pPr marL="114300" lvl="0" indent="0" algn="l" rtl="0">
              <a:spcBef>
                <a:spcPts val="0"/>
              </a:spcBef>
              <a:spcAft>
                <a:spcPts val="0"/>
              </a:spcAft>
              <a:buSzPts val="1800"/>
              <a:buNone/>
            </a:pPr>
            <a:r>
              <a:rPr lang="en" sz="2400" dirty="0"/>
              <a:t>~</a:t>
            </a:r>
            <a:r>
              <a:rPr lang="en-US" sz="2400" dirty="0"/>
              <a:t>Several tests were done on the reaction </a:t>
            </a:r>
          </a:p>
          <a:p>
            <a:pPr marL="114300" lvl="0" indent="0" algn="l" rtl="0">
              <a:spcBef>
                <a:spcPts val="0"/>
              </a:spcBef>
              <a:spcAft>
                <a:spcPts val="0"/>
              </a:spcAft>
              <a:buSzPts val="1800"/>
              <a:buNone/>
            </a:pPr>
            <a:r>
              <a:rPr lang="en-US" sz="2400" dirty="0"/>
              <a:t>Wheel</a:t>
            </a:r>
          </a:p>
          <a:p>
            <a:pPr marL="114300" lvl="0" indent="0" algn="l" rtl="0">
              <a:spcBef>
                <a:spcPts val="0"/>
              </a:spcBef>
              <a:spcAft>
                <a:spcPts val="0"/>
              </a:spcAft>
              <a:buSzPts val="1800"/>
              <a:buNone/>
            </a:pPr>
            <a:r>
              <a:rPr lang="en-US" sz="2400" dirty="0"/>
              <a:t>~Currently, our program works and the system responds as expected</a:t>
            </a:r>
          </a:p>
          <a:p>
            <a:pPr marL="114300" lvl="0" indent="0" algn="l" rtl="0">
              <a:spcBef>
                <a:spcPts val="0"/>
              </a:spcBef>
              <a:spcAft>
                <a:spcPts val="0"/>
              </a:spcAft>
              <a:buSzPts val="1800"/>
              <a:buNone/>
            </a:pPr>
            <a:endParaRPr lang="en-US" sz="2800" dirty="0"/>
          </a:p>
          <a:p>
            <a:pPr marL="114300" lvl="0" indent="0" algn="l" rtl="0">
              <a:spcBef>
                <a:spcPts val="0"/>
              </a:spcBef>
              <a:spcAft>
                <a:spcPts val="0"/>
              </a:spcAft>
              <a:buSzPts val="1800"/>
              <a:buNone/>
            </a:pPr>
            <a:endParaRPr lang="en-US" sz="2800" dirty="0"/>
          </a:p>
          <a:p>
            <a:pPr marL="114300" lvl="0" indent="0" algn="l" rtl="0">
              <a:spcBef>
                <a:spcPts val="0"/>
              </a:spcBef>
              <a:spcAft>
                <a:spcPts val="0"/>
              </a:spcAft>
              <a:buSzPts val="1800"/>
              <a:buNone/>
            </a:pPr>
            <a:endParaRPr lang="en-US" sz="2800" dirty="0"/>
          </a:p>
          <a:p>
            <a:pPr marL="114300" lvl="0" indent="0" algn="l" rtl="0">
              <a:spcBef>
                <a:spcPts val="0"/>
              </a:spcBef>
              <a:spcAft>
                <a:spcPts val="0"/>
              </a:spcAft>
              <a:buSzPts val="1800"/>
              <a:buNone/>
            </a:pPr>
            <a:endParaRPr lang="en" sz="2800" dirty="0"/>
          </a:p>
          <a:p>
            <a:pPr marL="114300" lvl="0" indent="0" algn="l" rtl="0">
              <a:spcBef>
                <a:spcPts val="0"/>
              </a:spcBef>
              <a:spcAft>
                <a:spcPts val="0"/>
              </a:spcAft>
              <a:buSzPts val="1800"/>
              <a:buNone/>
            </a:pPr>
            <a:endParaRPr lang="en" dirty="0">
              <a:solidFill>
                <a:schemeClr val="tx1"/>
              </a:solidFill>
            </a:endParaRPr>
          </a:p>
          <a:p>
            <a:pPr marL="114300" lvl="0" indent="0" algn="l" rtl="0">
              <a:spcBef>
                <a:spcPts val="0"/>
              </a:spcBef>
              <a:spcAft>
                <a:spcPts val="0"/>
              </a:spcAft>
              <a:buSzPts val="1800"/>
              <a:buNone/>
            </a:pPr>
            <a:endParaRPr lang="en-US" dirty="0"/>
          </a:p>
          <a:p>
            <a:pPr marL="457200" lvl="0" indent="0" algn="l" rtl="0">
              <a:spcBef>
                <a:spcPts val="1200"/>
              </a:spcBef>
              <a:spcAft>
                <a:spcPts val="1200"/>
              </a:spcAft>
              <a:buNone/>
            </a:pPr>
            <a:endParaRPr dirty="0">
              <a:solidFill>
                <a:srgbClr val="00000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A5AF33F-D69D-420F-8B50-5465A76B9FEC}"/>
              </a:ext>
            </a:extLst>
          </p:cNvPr>
          <p:cNvSpPr>
            <a:spLocks noGrp="1"/>
          </p:cNvSpPr>
          <p:nvPr>
            <p:ph type="title"/>
          </p:nvPr>
        </p:nvSpPr>
        <p:spPr>
          <a:xfrm>
            <a:off x="738420" y="467885"/>
            <a:ext cx="8520600" cy="572700"/>
          </a:xfrm>
        </p:spPr>
        <p:txBody>
          <a:bodyPr>
            <a:normAutofit fontScale="90000"/>
          </a:bodyPr>
          <a:lstStyle/>
          <a:p>
            <a:pPr marL="342900" marR="0" lvl="0" indent="-342900">
              <a:lnSpc>
                <a:spcPct val="107000"/>
              </a:lnSpc>
              <a:spcBef>
                <a:spcPts val="0"/>
              </a:spcBef>
              <a:spcAft>
                <a:spcPts val="800"/>
              </a:spcAft>
              <a:tabLst>
                <a:tab pos="457200" algn="l"/>
              </a:tabLst>
            </a:pPr>
            <a:br>
              <a:rPr lang="en-US" sz="2800" dirty="0">
                <a:effectLst/>
                <a:latin typeface="Calibri" panose="020F0502020204030204" pitchFamily="34" charset="0"/>
                <a:ea typeface="Calibri" panose="020F0502020204030204" pitchFamily="34" charset="0"/>
                <a:cs typeface="Times New Roman" panose="02020603050405020304" pitchFamily="18" charset="0"/>
              </a:rPr>
            </a:br>
            <a:endParaRPr lang="en-US" dirty="0"/>
          </a:p>
        </p:txBody>
      </p:sp>
      <p:sp>
        <p:nvSpPr>
          <p:cNvPr id="4" name="Text Placeholder 3">
            <a:extLst>
              <a:ext uri="{FF2B5EF4-FFF2-40B4-BE49-F238E27FC236}">
                <a16:creationId xmlns:a16="http://schemas.microsoft.com/office/drawing/2014/main" id="{9A36E347-ACBF-43FF-A5C1-8880D5E53DCF}"/>
              </a:ext>
            </a:extLst>
          </p:cNvPr>
          <p:cNvSpPr>
            <a:spLocks noGrp="1"/>
          </p:cNvSpPr>
          <p:nvPr>
            <p:ph type="body" idx="1"/>
          </p:nvPr>
        </p:nvSpPr>
        <p:spPr/>
        <p:txBody>
          <a:bodyPr>
            <a:normAutofit/>
          </a:bodyPr>
          <a:lstStyle/>
          <a:p>
            <a:pPr marL="114300" indent="0">
              <a:buNone/>
            </a:pPr>
            <a:r>
              <a:rPr lang="en-US" sz="2400" dirty="0">
                <a:effectLst/>
                <a:ea typeface="Calibri" panose="020F0502020204030204" pitchFamily="34" charset="0"/>
                <a:cs typeface="Arial" panose="020B0604020202020204" pitchFamily="34" charset="0"/>
              </a:rPr>
              <a:t>~However, there were challenges experienced .</a:t>
            </a:r>
          </a:p>
          <a:p>
            <a:pPr marL="114300" indent="0">
              <a:buNone/>
            </a:pPr>
            <a:endParaRPr lang="en-US" sz="2400" dirty="0">
              <a:effectLst/>
              <a:ea typeface="Calibri" panose="020F0502020204030204" pitchFamily="34" charset="0"/>
              <a:cs typeface="Arial" panose="020B0604020202020204" pitchFamily="34" charset="0"/>
            </a:endParaRPr>
          </a:p>
          <a:p>
            <a:pPr marL="114300" indent="0">
              <a:buNone/>
            </a:pPr>
            <a:r>
              <a:rPr lang="en-US" sz="2400" dirty="0">
                <a:effectLst/>
                <a:ea typeface="Calibri" panose="020F0502020204030204" pitchFamily="34" charset="0"/>
                <a:cs typeface="Arial" panose="020B0604020202020204" pitchFamily="34" charset="0"/>
              </a:rPr>
              <a:t>~There was imbalance of masses on the mounting case of our  test bench which we are in the process of solving .</a:t>
            </a:r>
          </a:p>
          <a:p>
            <a:pPr marL="114300" indent="0">
              <a:buNone/>
            </a:pPr>
            <a:endParaRPr lang="en-US" sz="2800" dirty="0">
              <a:effectLst/>
              <a:ea typeface="Calibri" panose="020F0502020204030204" pitchFamily="34" charset="0"/>
              <a:cs typeface="Arial" panose="020B0604020202020204" pitchFamily="34" charset="0"/>
            </a:endParaRPr>
          </a:p>
          <a:p>
            <a:pPr marL="114300" indent="0">
              <a:buNone/>
            </a:pPr>
            <a:endParaRPr lang="en-US" sz="2800" dirty="0">
              <a:effectLst/>
              <a:ea typeface="Calibri" panose="020F0502020204030204" pitchFamily="34" charset="0"/>
              <a:cs typeface="Times New Roman" panose="02020603050405020304" pitchFamily="18" charset="0"/>
            </a:endParaRPr>
          </a:p>
          <a:p>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p>
            <a:pPr marL="114300" indent="0">
              <a:buNone/>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13516484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086A51A-88C9-49BE-B788-8A52ECBF208D}"/>
              </a:ext>
            </a:extLst>
          </p:cNvPr>
          <p:cNvSpPr>
            <a:spLocks noGrp="1"/>
          </p:cNvSpPr>
          <p:nvPr>
            <p:ph idx="1"/>
          </p:nvPr>
        </p:nvSpPr>
        <p:spPr>
          <a:xfrm>
            <a:off x="685800" y="378619"/>
            <a:ext cx="7764868" cy="3950494"/>
          </a:xfrm>
        </p:spPr>
        <p:txBody>
          <a:bodyPr>
            <a:normAutofit/>
          </a:bodyPr>
          <a:lstStyle/>
          <a:p>
            <a:pPr marL="0" indent="0">
              <a:buNone/>
            </a:pPr>
            <a:r>
              <a:rPr lang="en-US" sz="2400" dirty="0"/>
              <a:t>~As a result of </a:t>
            </a:r>
            <a:r>
              <a:rPr lang="en-US" sz="2400" dirty="0" err="1"/>
              <a:t>imbalancing</a:t>
            </a:r>
            <a:r>
              <a:rPr lang="en-US" sz="2400" dirty="0"/>
              <a:t>, our test was not as accurate as expected. Gravity caused continuous rotation and thus inability to have the mounting case settle at one specific point and consequently the motor still caused rotation of motor</a:t>
            </a:r>
          </a:p>
          <a:p>
            <a:pPr marL="0" indent="0">
              <a:buNone/>
            </a:pPr>
            <a:r>
              <a:rPr lang="en-US" sz="2400" dirty="0"/>
              <a:t>~</a:t>
            </a:r>
            <a:r>
              <a:rPr lang="en-US" sz="2400" dirty="0">
                <a:effectLst/>
                <a:ea typeface="Calibri" panose="020F0502020204030204" pitchFamily="34" charset="0"/>
                <a:cs typeface="Arial" panose="020B0604020202020204" pitchFamily="34" charset="0"/>
              </a:rPr>
              <a:t>We hope to achieve almost perfect balance to ensure that we find more accurate results</a:t>
            </a:r>
          </a:p>
          <a:p>
            <a:pPr marL="0" indent="0">
              <a:buNone/>
            </a:pPr>
            <a:endParaRPr lang="en-US" sz="2800" dirty="0"/>
          </a:p>
        </p:txBody>
      </p:sp>
    </p:spTree>
    <p:extLst>
      <p:ext uri="{BB962C8B-B14F-4D97-AF65-F5344CB8AC3E}">
        <p14:creationId xmlns:p14="http://schemas.microsoft.com/office/powerpoint/2010/main" val="2154973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22AC0AA-509F-4FB0-BEC7-10047568F2B3}"/>
              </a:ext>
            </a:extLst>
          </p:cNvPr>
          <p:cNvSpPr>
            <a:spLocks noGrp="1"/>
          </p:cNvSpPr>
          <p:nvPr>
            <p:ph idx="1"/>
          </p:nvPr>
        </p:nvSpPr>
        <p:spPr>
          <a:xfrm>
            <a:off x="307181" y="328613"/>
            <a:ext cx="8207781" cy="4743450"/>
          </a:xfrm>
        </p:spPr>
        <p:txBody>
          <a:bodyPr>
            <a:normAutofit fontScale="85000" lnSpcReduction="20000"/>
          </a:bodyPr>
          <a:lstStyle/>
          <a:p>
            <a:pPr marL="0" indent="0">
              <a:buNone/>
            </a:pPr>
            <a:r>
              <a:rPr lang="en-US" dirty="0"/>
              <a:t>	</a:t>
            </a:r>
            <a:r>
              <a:rPr lang="en-US" sz="2000" b="1" i="1" u="sng" dirty="0">
                <a:solidFill>
                  <a:schemeClr val="accent6">
                    <a:lumMod val="75000"/>
                  </a:schemeClr>
                </a:solidFill>
              </a:rPr>
              <a:t>PID TUNING RESULTS</a:t>
            </a:r>
          </a:p>
          <a:p>
            <a:pPr marL="0" indent="0">
              <a:buNone/>
            </a:pPr>
            <a:r>
              <a:rPr lang="en-US" sz="2800" b="1" dirty="0"/>
              <a:t>~during the tests , we began on the </a:t>
            </a:r>
            <a:r>
              <a:rPr lang="en-US" sz="2800" b="1" dirty="0" err="1"/>
              <a:t>pid</a:t>
            </a:r>
            <a:r>
              <a:rPr lang="en-US" sz="2800" b="1" dirty="0"/>
              <a:t> tuning</a:t>
            </a:r>
          </a:p>
          <a:p>
            <a:pPr marL="0" indent="0">
              <a:buNone/>
            </a:pPr>
            <a:r>
              <a:rPr lang="en-US" sz="2800" b="1" dirty="0"/>
              <a:t>For </a:t>
            </a:r>
            <a:r>
              <a:rPr lang="en-US" sz="2800" b="1" dirty="0" err="1"/>
              <a:t>pid</a:t>
            </a:r>
            <a:r>
              <a:rPr lang="en-US" sz="2800" b="1" dirty="0"/>
              <a:t> values of:</a:t>
            </a:r>
          </a:p>
          <a:p>
            <a:pPr marL="0" indent="0">
              <a:buNone/>
            </a:pPr>
            <a:r>
              <a:rPr lang="en-US" sz="2800" b="1" dirty="0" err="1"/>
              <a:t>Kp</a:t>
            </a:r>
            <a:r>
              <a:rPr lang="en-US" sz="2800" b="1" dirty="0"/>
              <a:t>=1</a:t>
            </a:r>
          </a:p>
          <a:p>
            <a:pPr marL="0" indent="0">
              <a:buNone/>
            </a:pPr>
            <a:r>
              <a:rPr lang="en-US" sz="2800" b="1" dirty="0"/>
              <a:t>Ki=0</a:t>
            </a:r>
          </a:p>
          <a:p>
            <a:pPr marL="0" indent="0">
              <a:buNone/>
            </a:pPr>
            <a:r>
              <a:rPr lang="en-US" sz="2800" b="1" dirty="0" err="1"/>
              <a:t>Kd</a:t>
            </a:r>
            <a:r>
              <a:rPr lang="en-US" sz="2800" b="1" dirty="0"/>
              <a:t>=1</a:t>
            </a:r>
          </a:p>
          <a:p>
            <a:pPr marL="0" indent="0">
              <a:buNone/>
            </a:pPr>
            <a:endParaRPr lang="en-US" sz="2800" b="1" dirty="0"/>
          </a:p>
          <a:p>
            <a:pPr marL="0" indent="0">
              <a:buNone/>
            </a:pPr>
            <a:r>
              <a:rPr lang="en-US" sz="2800" b="1" dirty="0"/>
              <a:t>-We experienced overshoots. Solution: Reduce value of </a:t>
            </a:r>
            <a:r>
              <a:rPr lang="en-US" sz="2800" b="1" dirty="0" err="1"/>
              <a:t>Kp</a:t>
            </a:r>
            <a:r>
              <a:rPr lang="en-US" sz="2800" b="1" dirty="0"/>
              <a:t> to 0.5</a:t>
            </a:r>
          </a:p>
          <a:p>
            <a:pPr marL="0" indent="0">
              <a:buNone/>
            </a:pPr>
            <a:r>
              <a:rPr lang="en-US" sz="2800" b="1" dirty="0"/>
              <a:t>~There was better response and overshoot reduced.</a:t>
            </a:r>
          </a:p>
          <a:p>
            <a:pPr marL="0" indent="0">
              <a:buNone/>
            </a:pPr>
            <a:endParaRPr lang="en-US" sz="3300" b="1" dirty="0"/>
          </a:p>
          <a:p>
            <a:pPr marL="0" indent="0">
              <a:buNone/>
            </a:pPr>
            <a:endParaRPr lang="en-US" sz="2000" b="1" dirty="0">
              <a:solidFill>
                <a:schemeClr val="accent4"/>
              </a:solidFill>
            </a:endParaRPr>
          </a:p>
        </p:txBody>
      </p:sp>
    </p:spTree>
    <p:extLst>
      <p:ext uri="{BB962C8B-B14F-4D97-AF65-F5344CB8AC3E}">
        <p14:creationId xmlns:p14="http://schemas.microsoft.com/office/powerpoint/2010/main" val="17752857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WhatsApp Video 2022-03-16 at 7.14.27 AM">
            <a:hlinkClick r:id="" action="ppaction://media"/>
            <a:extLst>
              <a:ext uri="{FF2B5EF4-FFF2-40B4-BE49-F238E27FC236}">
                <a16:creationId xmlns:a16="http://schemas.microsoft.com/office/drawing/2014/main" id="{D59FC75F-C560-4C13-B76D-B230A0BE4021}"/>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3624263" y="722313"/>
            <a:ext cx="1879600" cy="3956050"/>
          </a:xfrm>
        </p:spPr>
      </p:pic>
    </p:spTree>
    <p:extLst>
      <p:ext uri="{BB962C8B-B14F-4D97-AF65-F5344CB8AC3E}">
        <p14:creationId xmlns:p14="http://schemas.microsoft.com/office/powerpoint/2010/main" val="5992063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62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5EA9CAD-2A68-4307-B865-FD3CF40F9018}"/>
              </a:ext>
            </a:extLst>
          </p:cNvPr>
          <p:cNvSpPr>
            <a:spLocks noGrp="1"/>
          </p:cNvSpPr>
          <p:nvPr>
            <p:ph idx="1"/>
          </p:nvPr>
        </p:nvSpPr>
        <p:spPr>
          <a:xfrm>
            <a:off x="171451" y="135731"/>
            <a:ext cx="8183198" cy="4772025"/>
          </a:xfrm>
        </p:spPr>
        <p:txBody>
          <a:bodyPr>
            <a:normAutofit/>
          </a:bodyPr>
          <a:lstStyle/>
          <a:p>
            <a:pPr marL="0" indent="0">
              <a:buNone/>
            </a:pPr>
            <a:r>
              <a:rPr lang="en-US" sz="2400" dirty="0"/>
              <a:t>~Since during the earlier test we still had the imbalance we rectified the issue and retested with </a:t>
            </a:r>
            <a:r>
              <a:rPr lang="en-US" sz="2400" dirty="0" err="1"/>
              <a:t>Kp</a:t>
            </a:r>
            <a:r>
              <a:rPr lang="en-US" sz="2400" dirty="0"/>
              <a:t> value of 1.There was an improvement.</a:t>
            </a:r>
          </a:p>
          <a:p>
            <a:pPr marL="0" indent="0">
              <a:buNone/>
            </a:pPr>
            <a:r>
              <a:rPr lang="en-US" sz="2400" dirty="0"/>
              <a:t>PID value of:</a:t>
            </a:r>
          </a:p>
          <a:p>
            <a:pPr marL="0" indent="0">
              <a:buNone/>
            </a:pPr>
            <a:r>
              <a:rPr lang="en-US" sz="2400" dirty="0" err="1"/>
              <a:t>Kp</a:t>
            </a:r>
            <a:r>
              <a:rPr lang="en-US" sz="2400" dirty="0"/>
              <a:t>=2</a:t>
            </a:r>
          </a:p>
          <a:p>
            <a:pPr marL="0" indent="0">
              <a:buNone/>
            </a:pPr>
            <a:r>
              <a:rPr lang="en-US" sz="2400" dirty="0" err="1"/>
              <a:t>Kd</a:t>
            </a:r>
            <a:r>
              <a:rPr lang="en-US" sz="2400" dirty="0"/>
              <a:t>=1</a:t>
            </a:r>
          </a:p>
          <a:p>
            <a:pPr marL="0" indent="0">
              <a:buNone/>
            </a:pPr>
            <a:r>
              <a:rPr lang="en-US" sz="2400" dirty="0"/>
              <a:t>Ki=0</a:t>
            </a:r>
          </a:p>
          <a:p>
            <a:pPr marL="0" indent="0">
              <a:buNone/>
            </a:pPr>
            <a:endParaRPr lang="en-US" dirty="0"/>
          </a:p>
        </p:txBody>
      </p:sp>
    </p:spTree>
    <p:extLst>
      <p:ext uri="{BB962C8B-B14F-4D97-AF65-F5344CB8AC3E}">
        <p14:creationId xmlns:p14="http://schemas.microsoft.com/office/powerpoint/2010/main" val="16549845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AD7D326-F912-4C5B-B1A2-148B30C0559F}"/>
              </a:ext>
            </a:extLst>
          </p:cNvPr>
          <p:cNvSpPr>
            <a:spLocks noGrp="1"/>
          </p:cNvSpPr>
          <p:nvPr>
            <p:ph idx="1"/>
          </p:nvPr>
        </p:nvSpPr>
        <p:spPr>
          <a:xfrm>
            <a:off x="585788" y="414338"/>
            <a:ext cx="7943461" cy="4238003"/>
          </a:xfrm>
        </p:spPr>
        <p:txBody>
          <a:bodyPr>
            <a:normAutofit/>
          </a:bodyPr>
          <a:lstStyle/>
          <a:p>
            <a:pPr marL="0" indent="0">
              <a:buNone/>
            </a:pPr>
            <a:r>
              <a:rPr lang="en-US" sz="2800" dirty="0"/>
              <a:t>~Improved response time and less overshoots</a:t>
            </a:r>
          </a:p>
          <a:p>
            <a:pPr marL="0" indent="0">
              <a:buNone/>
            </a:pPr>
            <a:r>
              <a:rPr lang="en-US" sz="2800" dirty="0"/>
              <a:t>-This is what currently we’re using.</a:t>
            </a:r>
          </a:p>
          <a:p>
            <a:pPr marL="0" indent="0">
              <a:buNone/>
            </a:pPr>
            <a:r>
              <a:rPr lang="en-US" sz="2800" dirty="0"/>
              <a:t>~We will  be doing  more tests to improve performance</a:t>
            </a:r>
          </a:p>
        </p:txBody>
      </p:sp>
      <p:pic>
        <p:nvPicPr>
          <p:cNvPr id="4" name="WhatsApp Video 2022-03-16 at 7.16.56 AM">
            <a:hlinkClick r:id="" action="ppaction://media"/>
            <a:extLst>
              <a:ext uri="{FF2B5EF4-FFF2-40B4-BE49-F238E27FC236}">
                <a16:creationId xmlns:a16="http://schemas.microsoft.com/office/drawing/2014/main" id="{9BF4DD46-7230-4844-BE8E-FECD18788E1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757614" y="2359856"/>
            <a:ext cx="1771650" cy="2243893"/>
          </a:xfrm>
          <a:prstGeom prst="rect">
            <a:avLst/>
          </a:prstGeom>
        </p:spPr>
      </p:pic>
    </p:spTree>
    <p:extLst>
      <p:ext uri="{BB962C8B-B14F-4D97-AF65-F5344CB8AC3E}">
        <p14:creationId xmlns:p14="http://schemas.microsoft.com/office/powerpoint/2010/main" val="5772487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989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061270C-63FD-498B-A8BB-F4A637529D76}"/>
              </a:ext>
            </a:extLst>
          </p:cNvPr>
          <p:cNvSpPr>
            <a:spLocks noGrp="1"/>
          </p:cNvSpPr>
          <p:nvPr>
            <p:ph idx="1"/>
          </p:nvPr>
        </p:nvSpPr>
        <p:spPr>
          <a:xfrm>
            <a:off x="350044" y="393330"/>
            <a:ext cx="7964893" cy="4457276"/>
          </a:xfrm>
        </p:spPr>
        <p:txBody>
          <a:bodyPr/>
          <a:lstStyle/>
          <a:p>
            <a:pPr marL="0" indent="0">
              <a:buNone/>
            </a:pPr>
            <a:r>
              <a:rPr lang="en" sz="2800" dirty="0">
                <a:solidFill>
                  <a:srgbClr val="C00000"/>
                </a:solidFill>
              </a:rPr>
              <a:t>[#26] … Design of the mounting case</a:t>
            </a:r>
          </a:p>
          <a:p>
            <a:pPr marL="0" indent="0">
              <a:buNone/>
            </a:pPr>
            <a:r>
              <a:rPr lang="en" sz="2400" dirty="0"/>
              <a:t>~Upon review of the previous design a couple of changes were made to the design of our mounting case</a:t>
            </a:r>
          </a:p>
          <a:p>
            <a:pPr marL="0" indent="0">
              <a:buNone/>
            </a:pPr>
            <a:r>
              <a:rPr lang="en" sz="2400" dirty="0"/>
              <a:t>~We needed  to cut a hole through the case to allow for cabling between the components on the mounting case to the flight computer</a:t>
            </a:r>
          </a:p>
          <a:p>
            <a:pPr marL="0" indent="0">
              <a:buNone/>
            </a:pPr>
            <a:r>
              <a:rPr lang="en" sz="2400" dirty="0"/>
              <a:t>~The dimensions of the end to be fixed on the airframe were also altered</a:t>
            </a:r>
          </a:p>
          <a:p>
            <a:pPr marL="0" indent="0">
              <a:buNone/>
            </a:pPr>
            <a:endParaRPr lang="en-US" dirty="0"/>
          </a:p>
        </p:txBody>
      </p:sp>
    </p:spTree>
    <p:extLst>
      <p:ext uri="{BB962C8B-B14F-4D97-AF65-F5344CB8AC3E}">
        <p14:creationId xmlns:p14="http://schemas.microsoft.com/office/powerpoint/2010/main" val="224953415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TM04033921[[fn=Damask]]</Template>
  <TotalTime>394</TotalTime>
  <Words>593</Words>
  <Application>Microsoft Office PowerPoint</Application>
  <PresentationFormat>On-screen Show (16:9)</PresentationFormat>
  <Paragraphs>86</Paragraphs>
  <Slides>15</Slides>
  <Notes>4</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Bookman Old Style</vt:lpstr>
      <vt:lpstr>Calibri</vt:lpstr>
      <vt:lpstr>Rockwell</vt:lpstr>
      <vt:lpstr>Damask</vt:lpstr>
      <vt:lpstr> Internship 2022  Progress report format  for Flight Control team Name: FAITH CHELANGAT</vt:lpstr>
      <vt:lpstr>Tasks completed last week</vt:lpstr>
      <vt:lpstr>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Tasks in this week</vt:lpstr>
      <vt:lpstr>i</vt:lpstr>
      <vt:lpstr>Timeline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Internship 2022  Progress report format  for Flight Control team Name: FAITH CHELANGAT</dc:title>
  <dc:creator>c_xh</dc:creator>
  <cp:lastModifiedBy>Faith</cp:lastModifiedBy>
  <cp:revision>14</cp:revision>
  <dcterms:modified xsi:type="dcterms:W3CDTF">2022-03-16T06:58:05Z</dcterms:modified>
</cp:coreProperties>
</file>